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F51DE-F2E3-4AC3-B0F4-857DB1E54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88C015-5722-4F40-BE8E-CEE48787F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EAE4AA-AB5F-4AF6-93AC-4F1FCFEE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86513B-D634-456F-AF09-73AE72D9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DA4C67-9B4C-4760-AA47-9B06AA4E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2EDE8D7-D307-43CB-BB25-477493500E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33738" y="6198554"/>
            <a:ext cx="2016224" cy="45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35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C2F92-56C0-4959-A68C-58D8AF03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02190A-12BD-47B6-B800-C16BA1602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0BC509-5BC6-4ACA-9405-E3ED1C72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BDBD53-6BCC-4B66-AE07-12E8DF47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7497B6-3529-4C8D-A6FF-4245E819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44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86F54AA-7D01-4C29-838E-00CD2CAD4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7AE01F-A063-4F67-AD56-B992DA806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11BDBC-4601-48E5-8B5C-E628A40DB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0C9539-3554-475B-8EAF-51653351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C9D0F1-81E5-4A1F-9179-7E3C2F41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3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3F583-324E-4AFE-A072-666D61B10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CA042-B13E-4047-8FFD-3ED93ADFE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B56CC8-636D-46FC-B138-4F12069A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BD5925-B15B-4420-BBA6-52771D2F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3D25EC-4202-4775-83D2-93CDB19D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D22E94F-6B4E-4601-B2B1-7FBCA876EA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66176" y="6176963"/>
            <a:ext cx="2016224" cy="45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55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00CB6-98A0-4CDB-B744-D92F198CC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D02ACC-6D06-4DC1-BEC4-4629CDE09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293ECC-314F-463E-96C0-FCD5BB27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822486-5C33-4C37-BC54-CD7A06AB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6DAA17-2BF9-40BB-B079-E9E8006F6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7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D62E7-3029-4B6A-904E-9785B61F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062F89-91DA-4360-A6CF-BE4B6E863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F24D97-CFD7-4ED6-A8D8-7EDC228FE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2F4E72-E7F1-43E2-8C62-7FF551A75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659466-EDF2-4D76-A14E-CDDB49F9E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667B42-FA98-402E-9977-C9B82087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79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A50AB-FF04-4812-B62D-7F476FCDF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3870E5-41E3-4ED5-BF45-D97BDCAA2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C929BF-A9EF-4FEC-91E1-21E547038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FB6454F-4733-4DFB-AF3C-521B1A4C8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1EF3F66-8BD4-49E4-A69A-5B552EF036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4F05D39-8ADC-43DC-879A-0A5DC5088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7B148DC-F048-4B4B-B2E8-69856B07B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F54B19F-66D5-4A47-93BA-C525FFAE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51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079E8-3E88-4957-B198-F23CB7CC2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3C9F76-7408-4C69-AA42-98CA3C034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C9D3FFA-D25C-431A-9915-DC67D8D8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1CAB8-DBE4-40D2-8339-40BB6E0E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DB6C26-4D6E-44E0-BAB0-2B5D1D6F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16FE5F-63CE-4172-8AD9-142101333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B79C77-49FE-4D7E-B3FC-B3742D73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94668-27F8-447E-8EEE-03AC2AF5A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762A3C-BC3C-43BE-9088-85B8643C1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00A1D6-50D3-4200-9C75-958A0F754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7FD1A1-C757-4E57-B1DA-87F3CE483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2F5790-C2B1-4F18-8A96-E8D43BA9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215197-42E8-4378-BA6E-5E8D178F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6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5C3D1-66E0-4C19-97C6-F0A1858D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B4380F-74BD-44C4-8A17-BA7634737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B02AB4-8B82-4B2D-9B6E-54E608E30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C09205-E8BA-4926-9B4B-84E855661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1A0010-0EE0-42EE-832E-8CE7EC64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43EF39-3C27-402D-98C5-0FB4D2C9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08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BC12EB7-9A04-4E1C-BFA3-1E59FC1A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1FE55A-5814-44ED-83D7-A18DDCDF6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F41D2E-A1C7-4BFE-B3B5-5E054287B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5DFF1-FF94-4190-BDCE-6468AC7A6FA4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DC75A1-0084-4BC8-8948-B58DF41A2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4CF61D-3B0E-449E-A451-C7A82FDE0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B09D3-D00F-4B25-BCC7-8CE71B281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21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AA6C2-F3E4-49DA-84E8-9927E568D0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ČÍM VÍC NEMOCNIC,</a:t>
            </a:r>
            <a:br>
              <a:rPr lang="cs-CZ" dirty="0"/>
            </a:br>
            <a:r>
              <a:rPr lang="cs-CZ" b="1" dirty="0"/>
              <a:t>TÍM HORŠÍ PÉČE?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2BA63F-BE81-4C8D-A9A2-DF33269655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3600" dirty="0"/>
          </a:p>
          <a:p>
            <a:r>
              <a:rPr lang="cs-CZ" sz="3600" dirty="0">
                <a:solidFill>
                  <a:srgbClr val="2317BF"/>
                </a:solidFill>
              </a:rPr>
              <a:t>MUDr. Pavel Vepřek</a:t>
            </a:r>
          </a:p>
          <a:p>
            <a:r>
              <a:rPr lang="cs-CZ" sz="3600" dirty="0">
                <a:solidFill>
                  <a:srgbClr val="2317BF"/>
                </a:solidFill>
              </a:rPr>
              <a:t>Zdravotnictví 2.0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5516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nak násobení 4">
            <a:extLst>
              <a:ext uri="{FF2B5EF4-FFF2-40B4-BE49-F238E27FC236}">
                <a16:creationId xmlns:a16="http://schemas.microsoft.com/office/drawing/2014/main" id="{32ACD7EB-11A0-4C4D-BCA5-D926EB5C2C01}"/>
              </a:ext>
            </a:extLst>
          </p:cNvPr>
          <p:cNvSpPr/>
          <p:nvPr/>
        </p:nvSpPr>
        <p:spPr>
          <a:xfrm>
            <a:off x="4286250" y="1183407"/>
            <a:ext cx="2705100" cy="21621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887163-1705-4555-AFBC-70A58B7766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19250" y="1598612"/>
            <a:ext cx="8829675" cy="1325563"/>
          </a:xfrm>
        </p:spPr>
        <p:txBody>
          <a:bodyPr/>
          <a:lstStyle/>
          <a:p>
            <a:r>
              <a:rPr lang="cs-CZ" dirty="0"/>
              <a:t>Čím více nemocnic, tím horší péče?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7178B97-67CA-4E26-B6A8-7FC33F4EB879}"/>
              </a:ext>
            </a:extLst>
          </p:cNvPr>
          <p:cNvSpPr txBox="1"/>
          <p:nvPr/>
        </p:nvSpPr>
        <p:spPr>
          <a:xfrm>
            <a:off x="828675" y="3919390"/>
            <a:ext cx="9915525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cs-CZ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Správná péče, na správném místě a ve správný čas! </a:t>
            </a:r>
          </a:p>
        </p:txBody>
      </p:sp>
    </p:spTree>
    <p:extLst>
      <p:ext uri="{BB962C8B-B14F-4D97-AF65-F5344CB8AC3E}">
        <p14:creationId xmlns:p14="http://schemas.microsoft.com/office/powerpoint/2010/main" val="313965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97804-3D2B-4C5F-9110-F1E6A6F92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problémy nemocnic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A8319-927B-4124-8AB6-94E72C071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způsob financování</a:t>
            </a:r>
          </a:p>
          <a:p>
            <a:pPr lvl="1"/>
            <a:r>
              <a:rPr lang="cs-CZ" dirty="0"/>
              <a:t>konzervuje minulost, znejišťuje budoucnost</a:t>
            </a:r>
          </a:p>
          <a:p>
            <a:pPr lvl="1"/>
            <a:r>
              <a:rPr lang="cs-CZ" dirty="0"/>
              <a:t>nepodporuje adaptaci nemocniční péče na potřeby obyvatelstva a vývoj medicíny</a:t>
            </a:r>
          </a:p>
          <a:p>
            <a:pPr lvl="1"/>
            <a:r>
              <a:rPr lang="cs-CZ" dirty="0"/>
              <a:t>nedostatečně centralizuje specializovanou péči a nadměrně tu běžnou </a:t>
            </a:r>
          </a:p>
          <a:p>
            <a:pPr lvl="1"/>
            <a:r>
              <a:rPr lang="cs-CZ" dirty="0"/>
              <a:t>překáží dlouhodobým investicím</a:t>
            </a:r>
          </a:p>
          <a:p>
            <a:r>
              <a:rPr lang="cs-CZ" dirty="0"/>
              <a:t>nedostatek personálu a jeho struktura</a:t>
            </a:r>
          </a:p>
          <a:p>
            <a:r>
              <a:rPr lang="cs-CZ" dirty="0"/>
              <a:t>organizace a uspořádání nemocnic (normativy)</a:t>
            </a:r>
          </a:p>
          <a:p>
            <a:r>
              <a:rPr lang="cs-CZ" dirty="0"/>
              <a:t>nedostatky v </a:t>
            </a:r>
            <a:r>
              <a:rPr lang="cs-CZ" dirty="0" err="1"/>
              <a:t>mimonemocniční</a:t>
            </a:r>
            <a:r>
              <a:rPr lang="cs-CZ" dirty="0"/>
              <a:t> péči</a:t>
            </a:r>
          </a:p>
          <a:p>
            <a:r>
              <a:rPr lang="cs-CZ" dirty="0"/>
              <a:t>nepropojení se sociální oblastí</a:t>
            </a:r>
          </a:p>
          <a:p>
            <a:r>
              <a:rPr lang="cs-CZ" dirty="0"/>
              <a:t>malá role občanů/pacientů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706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C8860-B406-4112-80D0-81CC30EB5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4E9BB-D305-4DA8-B506-CCB202FD4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4700" dirty="0"/>
              <a:t>Stav:</a:t>
            </a:r>
          </a:p>
          <a:p>
            <a:pPr>
              <a:lnSpc>
                <a:spcPct val="110000"/>
              </a:lnSpc>
            </a:pPr>
            <a:r>
              <a:rPr lang="cs-CZ" sz="4700" dirty="0"/>
              <a:t>roční horizont úhradových vyhlášek + politika</a:t>
            </a:r>
          </a:p>
          <a:p>
            <a:pPr>
              <a:lnSpc>
                <a:spcPct val="110000"/>
              </a:lnSpc>
            </a:pPr>
            <a:r>
              <a:rPr lang="cs-CZ" sz="4700" dirty="0"/>
              <a:t>rozdílná úhrada za stejnou péči</a:t>
            </a:r>
          </a:p>
          <a:p>
            <a:pPr>
              <a:lnSpc>
                <a:spcPct val="110000"/>
              </a:lnSpc>
            </a:pPr>
            <a:r>
              <a:rPr lang="cs-CZ" sz="4700" dirty="0"/>
              <a:t>rozpočet motivující pracovat trochu méně než loni</a:t>
            </a:r>
          </a:p>
          <a:p>
            <a:pPr>
              <a:lnSpc>
                <a:spcPct val="110000"/>
              </a:lnSpc>
            </a:pPr>
            <a:r>
              <a:rPr lang="cs-CZ" sz="4700" dirty="0"/>
              <a:t>DRG Restart (místo DRG)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4700" dirty="0"/>
              <a:t>Co s tím:</a:t>
            </a:r>
          </a:p>
          <a:p>
            <a:pPr>
              <a:lnSpc>
                <a:spcPct val="110000"/>
              </a:lnSpc>
            </a:pPr>
            <a:r>
              <a:rPr lang="cs-CZ" sz="4700" dirty="0"/>
              <a:t>funkční systém DRG (klasifikační systém, závazný postup implementace, správce systému)</a:t>
            </a:r>
          </a:p>
          <a:p>
            <a:pPr>
              <a:lnSpc>
                <a:spcPct val="110000"/>
              </a:lnSpc>
            </a:pPr>
            <a:r>
              <a:rPr lang="cs-CZ" sz="4700" dirty="0"/>
              <a:t>aktivní smluvní politika ZP (jednodenní péče)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</a:pPr>
            <a:endParaRPr lang="cs-CZ" sz="4700" dirty="0"/>
          </a:p>
          <a:p>
            <a:pPr fontAlgn="base">
              <a:lnSpc>
                <a:spcPct val="110000"/>
              </a:lnSpc>
            </a:pPr>
            <a:endParaRPr lang="cs-CZ" sz="4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75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3BAF7-D2BF-4CCF-9CD6-CE33E55C9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323696-0176-45C4-ABCA-E81AFC047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/>
              <a:t>Stav:</a:t>
            </a:r>
          </a:p>
          <a:p>
            <a:r>
              <a:rPr lang="cs-CZ" sz="2000" dirty="0"/>
              <a:t>proti EU: o 23 lékaře na 100 000 lidí více, o 1/2 více specialistů, o 11% méně praktiků, skoro dvojnásobný počet kontaktů pacient – lékař a o  8 tisíc akutních lůžek více</a:t>
            </a:r>
          </a:p>
          <a:p>
            <a:r>
              <a:rPr lang="cs-CZ" sz="2000" dirty="0"/>
              <a:t>rostoucí nedostatek lékařů i sester zejména v méně atraktivních lokalitách</a:t>
            </a:r>
          </a:p>
          <a:p>
            <a:r>
              <a:rPr lang="cs-CZ" sz="2000" dirty="0"/>
              <a:t>podíl přesčasové práce na příjmu lékařů x 146 hodin dle zákoníku práce  = spirála smrti</a:t>
            </a:r>
          </a:p>
          <a:p>
            <a:r>
              <a:rPr lang="cs-CZ" sz="2000" dirty="0"/>
              <a:t>lékaři pracují, kde by nemuseli, dělají i to, co nemají, nesdílejí informace, malá koordinace péče</a:t>
            </a:r>
          </a:p>
          <a:p>
            <a:r>
              <a:rPr lang="cs-CZ" sz="2000" dirty="0"/>
              <a:t>vysokoškolsky vzdělané sestry bez odpovídajícího uplatnění, klesá zájem poskytovat ošetřovatelskou péči</a:t>
            </a:r>
          </a:p>
          <a:p>
            <a:pPr marL="0" indent="0">
              <a:buNone/>
            </a:pPr>
            <a:r>
              <a:rPr lang="cs-CZ" sz="2200" dirty="0"/>
              <a:t>Co s tím:</a:t>
            </a:r>
          </a:p>
          <a:p>
            <a:pPr fontAlgn="base"/>
            <a:r>
              <a:rPr lang="cs-CZ" sz="2000" dirty="0"/>
              <a:t>přizpůsobit strukturu nemocnic a organizaci práce realitě</a:t>
            </a:r>
          </a:p>
          <a:p>
            <a:pPr fontAlgn="base"/>
            <a:r>
              <a:rPr lang="cs-CZ" sz="2000" dirty="0"/>
              <a:t>přizpůsobit </a:t>
            </a:r>
            <a:r>
              <a:rPr lang="cs-CZ" sz="2000" dirty="0" err="1"/>
              <a:t>pre</a:t>
            </a:r>
            <a:r>
              <a:rPr lang="cs-CZ" sz="2000" dirty="0"/>
              <a:t> a postgraduální vzdělávání personálu současným a budoucím potřebám</a:t>
            </a:r>
          </a:p>
          <a:p>
            <a:pPr fontAlgn="base"/>
            <a:r>
              <a:rPr lang="cs-CZ" sz="2000" dirty="0"/>
              <a:t>centralizovat specializovanou péči a decentralizovat běžnou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667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89E9C-72C2-4E4E-BC38-F5384DCB1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chodu nemocnic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FADDB-13B6-4E03-A79F-DB906D6CB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Stav:</a:t>
            </a:r>
          </a:p>
          <a:p>
            <a:r>
              <a:rPr lang="cs-CZ" dirty="0"/>
              <a:t>jeden metr na všechny, všichni všechno</a:t>
            </a:r>
          </a:p>
          <a:p>
            <a:r>
              <a:rPr lang="cs-CZ" dirty="0"/>
              <a:t>„příliš mnoho království“, fragmentace</a:t>
            </a:r>
          </a:p>
          <a:p>
            <a:r>
              <a:rPr lang="cs-CZ" dirty="0"/>
              <a:t>neudržitelný rozsah služeb</a:t>
            </a:r>
          </a:p>
          <a:p>
            <a:pPr marL="0" indent="0">
              <a:buNone/>
            </a:pPr>
            <a:r>
              <a:rPr lang="cs-CZ" dirty="0"/>
              <a:t>Co s tím:</a:t>
            </a:r>
          </a:p>
          <a:p>
            <a:r>
              <a:rPr lang="cs-CZ" dirty="0"/>
              <a:t>přizpůsobit normativy charakteru poskytované péče</a:t>
            </a:r>
          </a:p>
          <a:p>
            <a:r>
              <a:rPr lang="cs-CZ" dirty="0"/>
              <a:t>společná lůžka, sály, JIP, </a:t>
            </a:r>
            <a:r>
              <a:rPr lang="cs-CZ" dirty="0" err="1"/>
              <a:t>Emergency</a:t>
            </a:r>
            <a:endParaRPr lang="cs-CZ" dirty="0"/>
          </a:p>
          <a:p>
            <a:r>
              <a:rPr lang="cs-CZ" dirty="0"/>
              <a:t>redukce počtu sloužících lékařů v menších nemocnicích</a:t>
            </a:r>
          </a:p>
          <a:p>
            <a:r>
              <a:rPr lang="cs-CZ" dirty="0"/>
              <a:t>case management</a:t>
            </a:r>
          </a:p>
        </p:txBody>
      </p:sp>
    </p:spTree>
    <p:extLst>
      <p:ext uri="{BB962C8B-B14F-4D97-AF65-F5344CB8AC3E}">
        <p14:creationId xmlns:p14="http://schemas.microsoft.com/office/powerpoint/2010/main" val="352210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75684-007D-4AD0-8571-2AC7CBF63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Mimonemocniční</a:t>
            </a:r>
            <a:r>
              <a:rPr lang="cs-CZ" dirty="0"/>
              <a:t>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D8306-2F6E-44F5-8E53-C03EE2EE2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Stav:</a:t>
            </a:r>
          </a:p>
          <a:p>
            <a:r>
              <a:rPr lang="cs-CZ" dirty="0"/>
              <a:t>praktičtí lékaři neposkytují trvalou péči svým pacientům</a:t>
            </a:r>
          </a:p>
          <a:p>
            <a:r>
              <a:rPr lang="cs-CZ" dirty="0"/>
              <a:t>nadbytek ambulantních specialistů</a:t>
            </a:r>
          </a:p>
          <a:p>
            <a:r>
              <a:rPr lang="cs-CZ" dirty="0"/>
              <a:t>nemocnice jsou často místem prvního kontaktu s péčí</a:t>
            </a:r>
          </a:p>
          <a:p>
            <a:r>
              <a:rPr lang="cs-CZ" dirty="0"/>
              <a:t>nedostatečná koordinace péče a sdílení informací (chronici)</a:t>
            </a:r>
          </a:p>
          <a:p>
            <a:pPr marL="0" indent="0">
              <a:buNone/>
            </a:pPr>
            <a:r>
              <a:rPr lang="cs-CZ" dirty="0"/>
              <a:t>Co s tím:</a:t>
            </a:r>
          </a:p>
          <a:p>
            <a:r>
              <a:rPr lang="cs-CZ" dirty="0"/>
              <a:t>integrace péče</a:t>
            </a:r>
          </a:p>
          <a:p>
            <a:r>
              <a:rPr lang="cs-CZ" dirty="0"/>
              <a:t>standardizace léčebných a diagnostických postupů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21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F3F88B-00D9-4010-9821-14E8BECC4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x sociální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2F0B74-8D80-41CE-850E-3F40A5E70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Stav:</a:t>
            </a:r>
          </a:p>
          <a:p>
            <a:r>
              <a:rPr lang="cs-CZ" dirty="0"/>
              <a:t>oba systémy vzájemně nespolupracují</a:t>
            </a:r>
          </a:p>
          <a:p>
            <a:r>
              <a:rPr lang="cs-CZ" dirty="0"/>
              <a:t>nemocnice jako nízkoprahové pobytové sociální zařízení </a:t>
            </a:r>
          </a:p>
          <a:p>
            <a:r>
              <a:rPr lang="cs-CZ" dirty="0"/>
              <a:t>problémy na rozhraní, při vstupu nových technologií </a:t>
            </a:r>
          </a:p>
          <a:p>
            <a:pPr marL="0" indent="0">
              <a:buNone/>
            </a:pPr>
            <a:r>
              <a:rPr lang="cs-CZ" dirty="0"/>
              <a:t>Co s tím:</a:t>
            </a:r>
          </a:p>
          <a:p>
            <a:r>
              <a:rPr lang="cs-CZ" dirty="0"/>
              <a:t>informační propojení obou systémů</a:t>
            </a:r>
          </a:p>
          <a:p>
            <a:r>
              <a:rPr lang="cs-CZ" dirty="0"/>
              <a:t>zmenšení motivace </a:t>
            </a:r>
            <a:r>
              <a:rPr lang="cs-CZ" dirty="0" err="1"/>
              <a:t>medicinalizovat</a:t>
            </a:r>
            <a:r>
              <a:rPr lang="cs-CZ" dirty="0"/>
              <a:t> sociální potřeby</a:t>
            </a:r>
          </a:p>
          <a:p>
            <a:r>
              <a:rPr lang="cs-CZ" dirty="0"/>
              <a:t>vznik zdravotně-sociálního pojištění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12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44F4C-4C0C-484E-BC02-FE4E56AF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občanů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9E6E2F-3A35-4DD1-BCE7-BE36DE0B8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Stav:</a:t>
            </a:r>
          </a:p>
          <a:p>
            <a:r>
              <a:rPr lang="cs-CZ" dirty="0"/>
              <a:t>malá zainteresovanost občanů na chodu zdravotnictví - podíl soukromých prostředků 13,5 % (EU 24 %)</a:t>
            </a:r>
          </a:p>
          <a:p>
            <a:r>
              <a:rPr lang="cs-CZ" dirty="0"/>
              <a:t>„z cizího krev neteče“ (zneužívání záchranky, atraktivita lázeňské péče, ….)</a:t>
            </a:r>
          </a:p>
          <a:p>
            <a:r>
              <a:rPr lang="cs-CZ" dirty="0"/>
              <a:t>nezájem o fungování „své“ zdravotní pojišťovny</a:t>
            </a:r>
          </a:p>
          <a:p>
            <a:pPr marL="0" indent="0">
              <a:buNone/>
            </a:pPr>
            <a:r>
              <a:rPr lang="cs-CZ" dirty="0"/>
              <a:t>Co s tím:</a:t>
            </a:r>
          </a:p>
          <a:p>
            <a:pPr fontAlgn="base"/>
            <a:r>
              <a:rPr lang="cs-CZ" dirty="0"/>
              <a:t>“nadstandardy” a komerční připojištění</a:t>
            </a:r>
          </a:p>
          <a:p>
            <a:pPr fontAlgn="base"/>
            <a:r>
              <a:rPr lang="cs-CZ" dirty="0"/>
              <a:t>dvousložkové pojistné (cenová konkurence pojišťoven)</a:t>
            </a:r>
          </a:p>
          <a:p>
            <a:pPr fontAlgn="base"/>
            <a:r>
              <a:rPr lang="cs-CZ" dirty="0"/>
              <a:t>ekonomická motivace k odpovědnému chování (regulační poplatky)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971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49D7D-5402-4898-A1D9-495A1B850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Suma sumárum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B7BDD-3DE8-4E41-BF0B-27258EB40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férová úhrada (peníze za pacientem)</a:t>
            </a:r>
          </a:p>
          <a:p>
            <a:r>
              <a:rPr lang="cs-CZ" dirty="0"/>
              <a:t>racionalizace struktury péče (praktici, ambulantní specialisté, diferenciace nemocnic)</a:t>
            </a:r>
          </a:p>
          <a:p>
            <a:r>
              <a:rPr lang="cs-CZ" dirty="0"/>
              <a:t>lékaři a jejich vzdělávání (vyšší univerzalita)</a:t>
            </a:r>
          </a:p>
          <a:p>
            <a:r>
              <a:rPr lang="cs-CZ" dirty="0"/>
              <a:t>zvýšení atraktivity sesterské profese</a:t>
            </a:r>
          </a:p>
          <a:p>
            <a:r>
              <a:rPr lang="cs-CZ" dirty="0"/>
              <a:t>úprava organizace péče v nemocnici (společný lůžkový fond, sály, JIP, ...)</a:t>
            </a:r>
          </a:p>
          <a:p>
            <a:r>
              <a:rPr lang="cs-CZ" dirty="0"/>
              <a:t>provázanost péče mezi jejím jednotlivými úrovněmi</a:t>
            </a:r>
          </a:p>
          <a:p>
            <a:r>
              <a:rPr lang="cs-CZ" dirty="0"/>
              <a:t>vyrovnání podmínek se sociální sférou</a:t>
            </a:r>
          </a:p>
          <a:p>
            <a:r>
              <a:rPr lang="cs-CZ" dirty="0" err="1"/>
              <a:t>eHealth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410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Širokoúhlá obrazovka</PresentationFormat>
  <Paragraphs>86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ČÍM VÍC NEMOCNIC, TÍM HORŠÍ PÉČE?</vt:lpstr>
      <vt:lpstr>Hlavní problémy nemocnic</vt:lpstr>
      <vt:lpstr>Financování</vt:lpstr>
      <vt:lpstr>Personál</vt:lpstr>
      <vt:lpstr>Organizace chodu nemocnic</vt:lpstr>
      <vt:lpstr>Mimonemocniční péče</vt:lpstr>
      <vt:lpstr>Zdravotní x sociální systém</vt:lpstr>
      <vt:lpstr>Role občanů</vt:lpstr>
      <vt:lpstr>Suma sumárum</vt:lpstr>
      <vt:lpstr>Čím více nemocnic, tím horší péče?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ČÍM VÍC NEMOCNIC, TÍM HORŠÍ PÉČE?</dc:title>
  <dc:creator>Pavel Vepřek</dc:creator>
  <cp:lastModifiedBy>Pavel Vepřek</cp:lastModifiedBy>
  <cp:revision>27</cp:revision>
  <dcterms:created xsi:type="dcterms:W3CDTF">2019-06-10T13:38:45Z</dcterms:created>
  <dcterms:modified xsi:type="dcterms:W3CDTF">2019-06-11T19:17:12Z</dcterms:modified>
</cp:coreProperties>
</file>