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sldIdLst>
    <p:sldId id="271" r:id="rId2"/>
    <p:sldId id="287" r:id="rId3"/>
    <p:sldId id="289" r:id="rId4"/>
    <p:sldId id="290" r:id="rId5"/>
    <p:sldId id="293" r:id="rId6"/>
    <p:sldId id="291" r:id="rId7"/>
    <p:sldId id="295" r:id="rId8"/>
    <p:sldId id="296" r:id="rId9"/>
    <p:sldId id="294" r:id="rId10"/>
    <p:sldId id="297" r:id="rId11"/>
    <p:sldId id="300" r:id="rId12"/>
    <p:sldId id="299" r:id="rId13"/>
    <p:sldId id="301" r:id="rId14"/>
    <p:sldId id="298" r:id="rId15"/>
    <p:sldId id="305" r:id="rId16"/>
    <p:sldId id="268" r:id="rId17"/>
    <p:sldId id="282" r:id="rId18"/>
    <p:sldId id="273"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ela Alföldi" initials="MA" lastIdx="17" clrIdx="0">
    <p:extLst>
      <p:ext uri="{19B8F6BF-5375-455C-9EA6-DF929625EA0E}">
        <p15:presenceInfo xmlns:p15="http://schemas.microsoft.com/office/powerpoint/2012/main" userId="52aa2e19c7ad82b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67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37"/>
    <p:restoredTop sz="87097"/>
  </p:normalViewPr>
  <p:slideViewPr>
    <p:cSldViewPr snapToGrid="0" snapToObjects="1">
      <p:cViewPr varScale="1">
        <p:scale>
          <a:sx n="97" d="100"/>
          <a:sy n="97" d="100"/>
        </p:scale>
        <p:origin x="992" y="1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List_Microsoft_Excelu.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List_Microsoft_Excelu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r>
              <a:rPr lang="en-US" b="0" dirty="0" err="1">
                <a:latin typeface="Pepi" panose="02000503000000020004" pitchFamily="2" charset="0"/>
              </a:rPr>
              <a:t>Za</a:t>
            </a:r>
            <a:r>
              <a:rPr lang="en-US" b="0" dirty="0">
                <a:latin typeface="Pepi" panose="02000503000000020004" pitchFamily="2" charset="0"/>
              </a:rPr>
              <a:t> </a:t>
            </a:r>
            <a:r>
              <a:rPr lang="en-US" b="0" dirty="0" err="1">
                <a:latin typeface="Pepi" panose="02000503000000020004" pitchFamily="2" charset="0"/>
              </a:rPr>
              <a:t>lékařskou</a:t>
            </a:r>
            <a:r>
              <a:rPr lang="en-US" b="0" dirty="0">
                <a:latin typeface="Pepi" panose="02000503000000020004" pitchFamily="2" charset="0"/>
              </a:rPr>
              <a:t> </a:t>
            </a:r>
            <a:r>
              <a:rPr lang="en-US" b="0" dirty="0" err="1">
                <a:latin typeface="Pepi" panose="02000503000000020004" pitchFamily="2" charset="0"/>
              </a:rPr>
              <a:t>péčí</a:t>
            </a:r>
            <a:r>
              <a:rPr lang="en-US" b="0" dirty="0">
                <a:latin typeface="Pepi" panose="02000503000000020004" pitchFamily="2" charset="0"/>
              </a:rPr>
              <a:t> se </a:t>
            </a:r>
            <a:r>
              <a:rPr lang="en-US" dirty="0" err="1">
                <a:latin typeface="Pepi" panose="02000503000000020004" pitchFamily="2" charset="0"/>
              </a:rPr>
              <a:t>cestuje</a:t>
            </a:r>
            <a:r>
              <a:rPr lang="en-US" dirty="0">
                <a:latin typeface="Pepi" panose="02000503000000020004" pitchFamily="2" charset="0"/>
              </a:rPr>
              <a:t> </a:t>
            </a:r>
            <a:r>
              <a:rPr lang="en-US" dirty="0" err="1">
                <a:latin typeface="Pepi" panose="02000503000000020004" pitchFamily="2" charset="0"/>
              </a:rPr>
              <a:t>jen</a:t>
            </a:r>
            <a:r>
              <a:rPr lang="en-US" dirty="0">
                <a:latin typeface="Pepi" panose="02000503000000020004" pitchFamily="2" charset="0"/>
              </a:rPr>
              <a:t> </a:t>
            </a:r>
            <a:r>
              <a:rPr lang="en-US" dirty="0" err="1">
                <a:latin typeface="Pepi" panose="02000503000000020004" pitchFamily="2" charset="0"/>
              </a:rPr>
              <a:t>výjimečně</a:t>
            </a:r>
            <a:endParaRPr lang="en-US" dirty="0">
              <a:latin typeface="Pepi" panose="02000503000000020004" pitchFamily="2" charset="0"/>
            </a:endParaRPr>
          </a:p>
          <a:p>
            <a:pPr>
              <a:defRPr/>
            </a:pPr>
            <a:r>
              <a:rPr lang="en-US" sz="1600" b="0" dirty="0" err="1">
                <a:latin typeface="Pepi" panose="02000503000000020004" pitchFamily="2" charset="0"/>
              </a:rPr>
              <a:t>Pouze</a:t>
            </a:r>
            <a:r>
              <a:rPr lang="en-US" sz="1600" b="0" dirty="0">
                <a:latin typeface="Pepi" panose="02000503000000020004" pitchFamily="2" charset="0"/>
              </a:rPr>
              <a:t> </a:t>
            </a:r>
            <a:r>
              <a:rPr lang="en-US" sz="1600" b="0" dirty="0" err="1">
                <a:latin typeface="Pepi" panose="02000503000000020004" pitchFamily="2" charset="0"/>
              </a:rPr>
              <a:t>každý</a:t>
            </a:r>
            <a:r>
              <a:rPr lang="en-US" sz="1600" b="0" dirty="0">
                <a:latin typeface="Pepi" panose="02000503000000020004" pitchFamily="2" charset="0"/>
              </a:rPr>
              <a:t> 9. </a:t>
            </a:r>
            <a:r>
              <a:rPr lang="en-US" sz="1600" b="0" dirty="0" err="1">
                <a:latin typeface="Pepi" panose="02000503000000020004" pitchFamily="2" charset="0"/>
              </a:rPr>
              <a:t>dojíždí</a:t>
            </a:r>
            <a:r>
              <a:rPr lang="en-US" sz="1600" b="0" dirty="0">
                <a:latin typeface="Pepi" panose="02000503000000020004" pitchFamily="2" charset="0"/>
              </a:rPr>
              <a:t> </a:t>
            </a:r>
            <a:r>
              <a:rPr lang="en-US" sz="1600" b="0" dirty="0" err="1">
                <a:latin typeface="Pepi" panose="02000503000000020004" pitchFamily="2" charset="0"/>
              </a:rPr>
              <a:t>za</a:t>
            </a:r>
            <a:r>
              <a:rPr lang="en-US" sz="1600" b="0" dirty="0">
                <a:latin typeface="Pepi" panose="02000503000000020004" pitchFamily="2" charset="0"/>
              </a:rPr>
              <a:t> </a:t>
            </a:r>
            <a:r>
              <a:rPr lang="en-US" sz="1600" b="0" dirty="0" err="1">
                <a:latin typeface="Pepi" panose="02000503000000020004" pitchFamily="2" charset="0"/>
              </a:rPr>
              <a:t>zdravotní</a:t>
            </a:r>
            <a:r>
              <a:rPr lang="en-US" sz="1600" b="0" dirty="0">
                <a:latin typeface="Pepi" panose="02000503000000020004" pitchFamily="2" charset="0"/>
              </a:rPr>
              <a:t> </a:t>
            </a:r>
            <a:r>
              <a:rPr lang="en-US" sz="1600" b="0" dirty="0" err="1">
                <a:latin typeface="Pepi" panose="02000503000000020004" pitchFamily="2" charset="0"/>
              </a:rPr>
              <a:t>péčí</a:t>
            </a:r>
            <a:r>
              <a:rPr lang="en-US" sz="1600" b="0" dirty="0">
                <a:latin typeface="Pepi" panose="02000503000000020004" pitchFamily="2" charset="0"/>
              </a:rPr>
              <a:t> 1krát </a:t>
            </a:r>
            <a:r>
              <a:rPr lang="en-US" sz="1600" b="0" dirty="0" err="1">
                <a:latin typeface="Pepi" panose="02000503000000020004" pitchFamily="2" charset="0"/>
              </a:rPr>
              <a:t>za</a:t>
            </a:r>
            <a:r>
              <a:rPr lang="en-US" sz="1600" b="0" dirty="0">
                <a:latin typeface="Pepi" panose="02000503000000020004" pitchFamily="2" charset="0"/>
              </a:rPr>
              <a:t> </a:t>
            </a:r>
            <a:r>
              <a:rPr lang="en-US" sz="1600" b="0" dirty="0" err="1">
                <a:latin typeface="Pepi" panose="02000503000000020004" pitchFamily="2" charset="0"/>
              </a:rPr>
              <a:t>čtvrt</a:t>
            </a:r>
            <a:r>
              <a:rPr lang="en-US" sz="1600" b="0" dirty="0">
                <a:latin typeface="Pepi" panose="02000503000000020004" pitchFamily="2" charset="0"/>
              </a:rPr>
              <a:t> </a:t>
            </a:r>
            <a:r>
              <a:rPr lang="en-US" sz="1600" b="0" dirty="0" err="1">
                <a:latin typeface="Pepi" panose="02000503000000020004" pitchFamily="2" charset="0"/>
              </a:rPr>
              <a:t>roku</a:t>
            </a:r>
            <a:r>
              <a:rPr lang="en-US" sz="1600" b="0" dirty="0">
                <a:latin typeface="Pepi" panose="02000503000000020004" pitchFamily="2" charset="0"/>
              </a:rPr>
              <a:t> </a:t>
            </a:r>
            <a:r>
              <a:rPr lang="en-US" sz="1600" b="0" dirty="0" err="1">
                <a:latin typeface="Pepi" panose="02000503000000020004" pitchFamily="2" charset="0"/>
              </a:rPr>
              <a:t>nebo</a:t>
            </a:r>
            <a:r>
              <a:rPr lang="en-US" sz="1600" b="0" dirty="0">
                <a:latin typeface="Pepi" panose="02000503000000020004" pitchFamily="2" charset="0"/>
              </a:rPr>
              <a:t> </a:t>
            </a:r>
            <a:r>
              <a:rPr lang="en-US" sz="1600" b="0" dirty="0" err="1">
                <a:latin typeface="Pepi" panose="02000503000000020004" pitchFamily="2" charset="0"/>
              </a:rPr>
              <a:t>častěji</a:t>
            </a:r>
            <a:endParaRPr lang="en-US" sz="1600" b="0" dirty="0">
              <a:latin typeface="Pepi" panose="02000503000000020004" pitchFamily="2" charset="0"/>
            </a:endParaRPr>
          </a:p>
          <a:p>
            <a:pPr>
              <a:defRPr/>
            </a:pPr>
            <a:r>
              <a:rPr lang="en-US" sz="1600" b="0" dirty="0" err="1">
                <a:latin typeface="Pepi" panose="02000503000000020004" pitchFamily="2" charset="0"/>
              </a:rPr>
              <a:t>Častěji</a:t>
            </a:r>
            <a:r>
              <a:rPr lang="en-US" sz="1600" b="0" dirty="0">
                <a:latin typeface="Pepi" panose="02000503000000020004" pitchFamily="2" charset="0"/>
              </a:rPr>
              <a:t> </a:t>
            </a:r>
            <a:r>
              <a:rPr lang="en-US" sz="1600" b="0" dirty="0" err="1">
                <a:latin typeface="Pepi" panose="02000503000000020004" pitchFamily="2" charset="0"/>
              </a:rPr>
              <a:t>dojíždějí</a:t>
            </a:r>
            <a:r>
              <a:rPr lang="en-US" sz="1600" b="0" dirty="0">
                <a:latin typeface="Pepi" panose="02000503000000020004" pitchFamily="2" charset="0"/>
              </a:rPr>
              <a:t> </a:t>
            </a:r>
            <a:r>
              <a:rPr lang="en-US" sz="1600" b="0" dirty="0" err="1">
                <a:latin typeface="Pepi" panose="02000503000000020004" pitchFamily="2" charset="0"/>
              </a:rPr>
              <a:t>lidé</a:t>
            </a:r>
            <a:r>
              <a:rPr lang="en-US" sz="1600" b="0" dirty="0">
                <a:latin typeface="Pepi" panose="02000503000000020004" pitchFamily="2" charset="0"/>
              </a:rPr>
              <a:t> z </a:t>
            </a:r>
            <a:r>
              <a:rPr lang="en-US" sz="1600" b="0" dirty="0" err="1">
                <a:latin typeface="Pepi" panose="02000503000000020004" pitchFamily="2" charset="0"/>
              </a:rPr>
              <a:t>menších</a:t>
            </a:r>
            <a:r>
              <a:rPr lang="en-US" sz="1600" b="0" dirty="0">
                <a:latin typeface="Pepi" panose="02000503000000020004" pitchFamily="2" charset="0"/>
              </a:rPr>
              <a:t> </a:t>
            </a:r>
            <a:r>
              <a:rPr lang="en-US" sz="1600" b="0" dirty="0" err="1">
                <a:latin typeface="Pepi" panose="02000503000000020004" pitchFamily="2" charset="0"/>
              </a:rPr>
              <a:t>obcí</a:t>
            </a:r>
            <a:r>
              <a:rPr lang="en-US" sz="1600" b="0" dirty="0">
                <a:latin typeface="Pepi" panose="02000503000000020004" pitchFamily="2" charset="0"/>
              </a:rPr>
              <a:t> pod 20 tis. </a:t>
            </a:r>
            <a:r>
              <a:rPr lang="en-US" sz="1600" b="0" dirty="0" err="1">
                <a:latin typeface="Pepi" panose="02000503000000020004" pitchFamily="2" charset="0"/>
              </a:rPr>
              <a:t>obyv</a:t>
            </a:r>
            <a:r>
              <a:rPr lang="en-US" sz="1600" b="0" dirty="0">
                <a:latin typeface="Pepi" panose="02000503000000020004" pitchFamily="2" charset="0"/>
              </a:rPr>
              <a:t>., a </a:t>
            </a:r>
            <a:r>
              <a:rPr lang="en-US" sz="1600" b="0" dirty="0" err="1">
                <a:latin typeface="Pepi" panose="02000503000000020004" pitchFamily="2" charset="0"/>
              </a:rPr>
              <a:t>ti</a:t>
            </a:r>
            <a:r>
              <a:rPr lang="en-US" sz="1600" b="0" dirty="0">
                <a:latin typeface="Pepi" panose="02000503000000020004" pitchFamily="2" charset="0"/>
              </a:rPr>
              <a:t> </a:t>
            </a:r>
            <a:r>
              <a:rPr lang="en-US" sz="1600" b="0" dirty="0" err="1">
                <a:latin typeface="Pepi" panose="02000503000000020004" pitchFamily="2" charset="0"/>
              </a:rPr>
              <a:t>kteří</a:t>
            </a:r>
            <a:r>
              <a:rPr lang="en-US" sz="1600" b="0" dirty="0">
                <a:latin typeface="Pepi" panose="02000503000000020004" pitchFamily="2" charset="0"/>
              </a:rPr>
              <a:t> </a:t>
            </a:r>
            <a:r>
              <a:rPr lang="en-US" sz="1600" b="0" dirty="0" err="1">
                <a:latin typeface="Pepi" panose="02000503000000020004" pitchFamily="2" charset="0"/>
              </a:rPr>
              <a:t>byli</a:t>
            </a:r>
            <a:r>
              <a:rPr lang="en-US" sz="1600" b="0" dirty="0">
                <a:latin typeface="Pepi" panose="02000503000000020004" pitchFamily="2" charset="0"/>
              </a:rPr>
              <a:t> v </a:t>
            </a:r>
            <a:r>
              <a:rPr lang="en-US" sz="1600" b="0" dirty="0" err="1">
                <a:latin typeface="Pepi" panose="02000503000000020004" pitchFamily="2" charset="0"/>
              </a:rPr>
              <a:t>posledním</a:t>
            </a:r>
            <a:r>
              <a:rPr lang="en-US" sz="1600" b="0" dirty="0">
                <a:latin typeface="Pepi" panose="02000503000000020004" pitchFamily="2" charset="0"/>
              </a:rPr>
              <a:t> </a:t>
            </a:r>
            <a:r>
              <a:rPr lang="en-US" sz="1600" b="0" dirty="0" err="1">
                <a:latin typeface="Pepi" panose="02000503000000020004" pitchFamily="2" charset="0"/>
              </a:rPr>
              <a:t>roce</a:t>
            </a:r>
            <a:r>
              <a:rPr lang="en-US" sz="1600" b="0" dirty="0">
                <a:latin typeface="Pepi" panose="02000503000000020004" pitchFamily="2" charset="0"/>
              </a:rPr>
              <a:t> </a:t>
            </a:r>
            <a:r>
              <a:rPr lang="en-US" sz="1600" b="0" dirty="0" err="1">
                <a:latin typeface="Pepi" panose="02000503000000020004" pitchFamily="2" charset="0"/>
              </a:rPr>
              <a:t>hospitalizováni</a:t>
            </a:r>
            <a:endParaRPr lang="en-US" sz="1600" b="0" dirty="0">
              <a:latin typeface="Pepi" panose="02000503000000020004" pitchFamily="2" charset="0"/>
            </a:endParaRPr>
          </a:p>
        </c:rich>
      </c:tx>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cs-CZ"/>
        </a:p>
      </c:txPr>
    </c:title>
    <c:autoTitleDeleted val="0"/>
    <c:view3D>
      <c:rotX val="30"/>
      <c:rotY val="0"/>
      <c:depthPercent val="100"/>
      <c:rAngAx val="0"/>
      <c:perspective val="5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Pouze každý 9. dojíždí za zdravotní péčí 1krát za čtvrt roku nebo častěji</c:v>
                </c:pt>
              </c:strCache>
            </c:strRef>
          </c:tx>
          <c:dPt>
            <c:idx val="0"/>
            <c:bubble3D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1-DB65-5B4E-8B75-B7521CD77E66}"/>
              </c:ext>
            </c:extLst>
          </c:dPt>
          <c:dPt>
            <c:idx val="1"/>
            <c:bubble3D val="0"/>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3-DB65-5B4E-8B75-B7521CD77E66}"/>
              </c:ext>
            </c:extLst>
          </c:dPt>
          <c:dPt>
            <c:idx val="2"/>
            <c:bubble3D val="0"/>
            <c:spPr>
              <a:gradFill>
                <a:gsLst>
                  <a:gs pos="100000">
                    <a:schemeClr val="accent3">
                      <a:lumMod val="60000"/>
                      <a:lumOff val="40000"/>
                    </a:schemeClr>
                  </a:gs>
                  <a:gs pos="0">
                    <a:schemeClr val="accent3"/>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5-DB65-5B4E-8B75-B7521CD77E66}"/>
              </c:ext>
            </c:extLst>
          </c:dPt>
          <c:dPt>
            <c:idx val="3"/>
            <c:bubble3D val="0"/>
            <c:spPr>
              <a:gradFill>
                <a:gsLst>
                  <a:gs pos="100000">
                    <a:schemeClr val="accent4">
                      <a:lumMod val="60000"/>
                      <a:lumOff val="40000"/>
                    </a:schemeClr>
                  </a:gs>
                  <a:gs pos="0">
                    <a:schemeClr val="accent4"/>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7-DB65-5B4E-8B75-B7521CD77E66}"/>
              </c:ext>
            </c:extLst>
          </c:dPt>
          <c:dPt>
            <c:idx val="4"/>
            <c:bubble3D val="0"/>
            <c:spPr>
              <a:gradFill>
                <a:gsLst>
                  <a:gs pos="100000">
                    <a:schemeClr val="accent5">
                      <a:lumMod val="60000"/>
                      <a:lumOff val="40000"/>
                    </a:schemeClr>
                  </a:gs>
                  <a:gs pos="0">
                    <a:schemeClr val="accent5"/>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9-DB65-5B4E-8B75-B7521CD77E66}"/>
              </c:ext>
            </c:extLst>
          </c:dPt>
          <c:dPt>
            <c:idx val="5"/>
            <c:bubble3D val="0"/>
            <c:spPr>
              <a:gradFill>
                <a:gsLst>
                  <a:gs pos="100000">
                    <a:schemeClr val="accent6">
                      <a:lumMod val="60000"/>
                      <a:lumOff val="40000"/>
                    </a:schemeClr>
                  </a:gs>
                  <a:gs pos="0">
                    <a:schemeClr val="accent6"/>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B-DB65-5B4E-8B75-B7521CD77E66}"/>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cs-CZ"/>
              </a:p>
            </c:txPr>
            <c:dLblPos val="outEnd"/>
            <c:showLegendKey val="0"/>
            <c:showVal val="0"/>
            <c:showCatName val="1"/>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List1!$A$2:$A$7</c:f>
              <c:strCache>
                <c:ptCount val="6"/>
                <c:pt idx="0">
                  <c:v>vůbec nikdy</c:v>
                </c:pt>
                <c:pt idx="1">
                  <c:v>ani ne 1x ročně</c:v>
                </c:pt>
                <c:pt idx="2">
                  <c:v>1-2x ročně</c:v>
                </c:pt>
                <c:pt idx="3">
                  <c:v>1x za 3 měsíce</c:v>
                </c:pt>
                <c:pt idx="4">
                  <c:v>1x za měsíc</c:v>
                </c:pt>
                <c:pt idx="5">
                  <c:v>častěji</c:v>
                </c:pt>
              </c:strCache>
            </c:strRef>
          </c:cat>
          <c:val>
            <c:numRef>
              <c:f>List1!$B$2:$B$7</c:f>
              <c:numCache>
                <c:formatCode>General</c:formatCode>
                <c:ptCount val="6"/>
                <c:pt idx="0">
                  <c:v>43</c:v>
                </c:pt>
                <c:pt idx="1">
                  <c:v>29</c:v>
                </c:pt>
                <c:pt idx="2">
                  <c:v>17</c:v>
                </c:pt>
                <c:pt idx="3">
                  <c:v>8</c:v>
                </c:pt>
                <c:pt idx="4">
                  <c:v>2</c:v>
                </c:pt>
                <c:pt idx="5">
                  <c:v>1</c:v>
                </c:pt>
              </c:numCache>
            </c:numRef>
          </c:val>
          <c:extLst>
            <c:ext xmlns:c16="http://schemas.microsoft.com/office/drawing/2014/chart" uri="{C3380CC4-5D6E-409C-BE32-E72D297353CC}">
              <c16:uniqueId val="{00000000-3969-C848-993B-8D53B571DDDE}"/>
            </c:ext>
          </c:extLst>
        </c:ser>
        <c:dLbls>
          <c:dLblPos val="outEnd"/>
          <c:showLegendKey val="0"/>
          <c:showVal val="0"/>
          <c:showCatName val="1"/>
          <c:showSerName val="0"/>
          <c:showPercent val="0"/>
          <c:showBubbleSize val="0"/>
          <c:showLeaderLines val="1"/>
        </c:dLbls>
      </c:pie3D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cs-CZ"/>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r>
              <a:rPr lang="en-US" b="1" dirty="0">
                <a:latin typeface="Pepi" panose="02000503000000020004" pitchFamily="2" charset="0"/>
              </a:rPr>
              <a:t>9 </a:t>
            </a:r>
            <a:r>
              <a:rPr lang="en-US" b="1" dirty="0" err="1">
                <a:latin typeface="Pepi" panose="02000503000000020004" pitchFamily="2" charset="0"/>
              </a:rPr>
              <a:t>lidí</a:t>
            </a:r>
            <a:r>
              <a:rPr lang="en-US" b="1" dirty="0">
                <a:latin typeface="Pepi" panose="02000503000000020004" pitchFamily="2" charset="0"/>
              </a:rPr>
              <a:t> z 10 </a:t>
            </a:r>
            <a:r>
              <a:rPr lang="en-US" b="0" dirty="0">
                <a:latin typeface="Pepi" panose="02000503000000020004" pitchFamily="2" charset="0"/>
              </a:rPr>
              <a:t>by </a:t>
            </a:r>
            <a:r>
              <a:rPr lang="en-US" b="0" dirty="0" err="1">
                <a:latin typeface="Pepi" panose="02000503000000020004" pitchFamily="2" charset="0"/>
              </a:rPr>
              <a:t>cestovalo</a:t>
            </a:r>
            <a:r>
              <a:rPr lang="en-US" b="0" dirty="0">
                <a:latin typeface="Pepi" panose="02000503000000020004" pitchFamily="2" charset="0"/>
              </a:rPr>
              <a:t> </a:t>
            </a:r>
            <a:r>
              <a:rPr lang="en-US" b="0" dirty="0" err="1">
                <a:latin typeface="Pepi" panose="02000503000000020004" pitchFamily="2" charset="0"/>
              </a:rPr>
              <a:t>za</a:t>
            </a:r>
            <a:r>
              <a:rPr lang="en-US" b="0" dirty="0">
                <a:latin typeface="Pepi" panose="02000503000000020004" pitchFamily="2" charset="0"/>
              </a:rPr>
              <a:t> </a:t>
            </a:r>
            <a:r>
              <a:rPr lang="en-US" b="0" dirty="0" err="1">
                <a:latin typeface="Pepi" panose="02000503000000020004" pitchFamily="2" charset="0"/>
              </a:rPr>
              <a:t>kvalitní</a:t>
            </a:r>
            <a:r>
              <a:rPr lang="en-US" b="0" dirty="0">
                <a:latin typeface="Pepi" panose="02000503000000020004" pitchFamily="2" charset="0"/>
              </a:rPr>
              <a:t> </a:t>
            </a:r>
            <a:r>
              <a:rPr lang="en-US" b="0" dirty="0" err="1">
                <a:latin typeface="Pepi" panose="02000503000000020004" pitchFamily="2" charset="0"/>
              </a:rPr>
              <a:t>zdravotní</a:t>
            </a:r>
            <a:r>
              <a:rPr lang="en-US" b="0" dirty="0">
                <a:latin typeface="Pepi" panose="02000503000000020004" pitchFamily="2" charset="0"/>
              </a:rPr>
              <a:t> </a:t>
            </a:r>
            <a:r>
              <a:rPr lang="en-US" b="0" dirty="0" err="1">
                <a:latin typeface="Pepi" panose="02000503000000020004" pitchFamily="2" charset="0"/>
              </a:rPr>
              <a:t>péčí</a:t>
            </a:r>
            <a:endParaRPr lang="en-US" b="0" dirty="0">
              <a:latin typeface="Pepi" panose="02000503000000020004" pitchFamily="2" charset="0"/>
            </a:endParaRPr>
          </a:p>
          <a:p>
            <a:pPr>
              <a:defRPr/>
            </a:pPr>
            <a:r>
              <a:rPr lang="cs-CZ" sz="1600" b="0" dirty="0">
                <a:latin typeface="Pepi" panose="02000503000000020004" pitchFamily="2" charset="0"/>
              </a:rPr>
              <a:t>Téměř dvě pětiny lidí by na cestě </a:t>
            </a:r>
            <a:br>
              <a:rPr lang="cs-CZ" sz="1600" b="0" dirty="0">
                <a:latin typeface="Pepi" panose="02000503000000020004" pitchFamily="2" charset="0"/>
              </a:rPr>
            </a:br>
            <a:r>
              <a:rPr lang="cs-CZ" sz="1600" b="0" dirty="0">
                <a:latin typeface="Pepi" panose="02000503000000020004" pitchFamily="2" charset="0"/>
              </a:rPr>
              <a:t>za kvalitnější zdravotní péčí strávily klidně více než tři hodiny, častěji muži a mladí lidé do 30 let. Pro lidi bez maturity by častěji byla akceptovatelná maximálně hod</a:t>
            </a:r>
            <a:endParaRPr lang="en-US" sz="1600" b="0" dirty="0">
              <a:latin typeface="Pepi" panose="02000503000000020004" pitchFamily="2" charset="0"/>
            </a:endParaRPr>
          </a:p>
        </c:rich>
      </c:tx>
      <c:overlay val="0"/>
      <c:spPr>
        <a:noFill/>
        <a:ln>
          <a:noFill/>
        </a:ln>
        <a:effectLst/>
      </c:spPr>
      <c:txPr>
        <a:bodyPr rot="0" spcFirstLastPara="1" vertOverflow="ellipsis" vert="horz" wrap="square" anchor="ctr" anchorCtr="1"/>
        <a:lstStyle/>
        <a:p>
          <a:pPr>
            <a:defRPr sz="2128" b="1" i="0" u="none" strike="noStrike" kern="1200" spc="0" normalizeH="0" baseline="0">
              <a:solidFill>
                <a:schemeClr val="dk1">
                  <a:lumMod val="50000"/>
                  <a:lumOff val="50000"/>
                </a:schemeClr>
              </a:solidFill>
              <a:latin typeface="+mj-lt"/>
              <a:ea typeface="+mj-ea"/>
              <a:cs typeface="+mj-cs"/>
            </a:defRPr>
          </a:pPr>
          <a:endParaRPr lang="cs-CZ"/>
        </a:p>
      </c:txPr>
    </c:title>
    <c:autoTitleDeleted val="0"/>
    <c:view3D>
      <c:rotX val="30"/>
      <c:rotY val="0"/>
      <c:depthPercent val="100"/>
      <c:rAngAx val="0"/>
      <c:perspective val="5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List1!$B$1</c:f>
              <c:strCache>
                <c:ptCount val="1"/>
                <c:pt idx="0">
                  <c:v>9 lidí z 10 by cestovalo za kvalitní zdravotní péčí</c:v>
                </c:pt>
              </c:strCache>
            </c:strRef>
          </c:tx>
          <c:dPt>
            <c:idx val="0"/>
            <c:bubble3D val="0"/>
            <c:spPr>
              <a:gradFill>
                <a:gsLst>
                  <a:gs pos="100000">
                    <a:schemeClr val="accent1">
                      <a:lumMod val="60000"/>
                      <a:lumOff val="40000"/>
                    </a:schemeClr>
                  </a:gs>
                  <a:gs pos="0">
                    <a:schemeClr val="accent1"/>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1-E013-734C-A818-72C0E8264289}"/>
              </c:ext>
            </c:extLst>
          </c:dPt>
          <c:dPt>
            <c:idx val="1"/>
            <c:bubble3D val="0"/>
            <c:spPr>
              <a:gradFill>
                <a:gsLst>
                  <a:gs pos="100000">
                    <a:schemeClr val="accent2">
                      <a:lumMod val="60000"/>
                      <a:lumOff val="40000"/>
                    </a:schemeClr>
                  </a:gs>
                  <a:gs pos="0">
                    <a:schemeClr val="accent2"/>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3-E013-734C-A818-72C0E8264289}"/>
              </c:ext>
            </c:extLst>
          </c:dPt>
          <c:dPt>
            <c:idx val="2"/>
            <c:bubble3D val="0"/>
            <c:spPr>
              <a:gradFill>
                <a:gsLst>
                  <a:gs pos="100000">
                    <a:schemeClr val="accent3">
                      <a:lumMod val="60000"/>
                      <a:lumOff val="40000"/>
                    </a:schemeClr>
                  </a:gs>
                  <a:gs pos="0">
                    <a:schemeClr val="accent3"/>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5-E013-734C-A818-72C0E8264289}"/>
              </c:ext>
            </c:extLst>
          </c:dPt>
          <c:dPt>
            <c:idx val="3"/>
            <c:bubble3D val="0"/>
            <c:spPr>
              <a:gradFill>
                <a:gsLst>
                  <a:gs pos="100000">
                    <a:schemeClr val="accent4">
                      <a:lumMod val="60000"/>
                      <a:lumOff val="40000"/>
                    </a:schemeClr>
                  </a:gs>
                  <a:gs pos="0">
                    <a:schemeClr val="accent4"/>
                  </a:gs>
                </a:gsLst>
                <a:lin ang="5400000" scaled="0"/>
              </a:gradFill>
              <a:ln w="50800">
                <a:solidFill>
                  <a:schemeClr val="lt1"/>
                </a:solidFill>
              </a:ln>
              <a:effectLst/>
              <a:sp3d contourW="50800">
                <a:contourClr>
                  <a:schemeClr val="lt1"/>
                </a:contourClr>
              </a:sp3d>
            </c:spPr>
            <c:extLst>
              <c:ext xmlns:c16="http://schemas.microsoft.com/office/drawing/2014/chart" uri="{C3380CC4-5D6E-409C-BE32-E72D297353CC}">
                <c16:uniqueId val="{00000007-E013-734C-A818-72C0E826428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cs-CZ"/>
              </a:p>
            </c:txPr>
            <c:dLblPos val="ctr"/>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List1!$A$2:$A$5</c:f>
              <c:strCache>
                <c:ptCount val="4"/>
                <c:pt idx="0">
                  <c:v>do hodiny</c:v>
                </c:pt>
                <c:pt idx="1">
                  <c:v>do 2 hodin</c:v>
                </c:pt>
                <c:pt idx="2">
                  <c:v>do 3 hodin</c:v>
                </c:pt>
                <c:pt idx="3">
                  <c:v>více než 3 hodiny</c:v>
                </c:pt>
              </c:strCache>
            </c:strRef>
          </c:cat>
          <c:val>
            <c:numRef>
              <c:f>List1!$B$2:$B$5</c:f>
              <c:numCache>
                <c:formatCode>General</c:formatCode>
                <c:ptCount val="4"/>
                <c:pt idx="0">
                  <c:v>10</c:v>
                </c:pt>
                <c:pt idx="1">
                  <c:v>32</c:v>
                </c:pt>
                <c:pt idx="2">
                  <c:v>21</c:v>
                </c:pt>
                <c:pt idx="3">
                  <c:v>38</c:v>
                </c:pt>
              </c:numCache>
            </c:numRef>
          </c:val>
          <c:extLst>
            <c:ext xmlns:c16="http://schemas.microsoft.com/office/drawing/2014/chart" uri="{C3380CC4-5D6E-409C-BE32-E72D297353CC}">
              <c16:uniqueId val="{00000000-5E1E-984D-A72C-A8FF29CE76CD}"/>
            </c:ext>
          </c:extLst>
        </c:ser>
        <c:dLbls>
          <c:dLblPos val="ctr"/>
          <c:showLegendKey val="0"/>
          <c:showVal val="0"/>
          <c:showCatName val="1"/>
          <c:showSerName val="0"/>
          <c:showPercent val="0"/>
          <c:showBubbleSize val="0"/>
          <c:showLeaderLines val="1"/>
        </c:dLbls>
      </c:pie3D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7">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7">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_rels/data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1C9F43-7962-4B73-B588-17C8E6D67260}"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5C8C2674-9EC9-4DCF-B4BA-FB0E7DF6F721}">
      <dgm:prSet/>
      <dgm:spPr/>
      <dgm:t>
        <a:bodyPr/>
        <a:lstStyle/>
        <a:p>
          <a:r>
            <a:rPr lang="cs-CZ" dirty="0">
              <a:latin typeface="Pepi" panose="02000503000000020004" pitchFamily="2" charset="0"/>
            </a:rPr>
            <a:t>Senátorská ústavní stížnost: systém úhrad ZZ ve zdravotnictví prý silně diskriminuje pacienty v některých regionech. Ve skutečnosti jde senátorům a autorům této stížnosti o právo na svobodné podnikání – tam pacient opravdu není</a:t>
          </a:r>
          <a:endParaRPr lang="en-US" dirty="0">
            <a:latin typeface="Pepi" panose="02000503000000020004" pitchFamily="2" charset="0"/>
          </a:endParaRPr>
        </a:p>
      </dgm:t>
    </dgm:pt>
    <dgm:pt modelId="{EB1EF5B4-B094-4AE9-969A-8FF3A1A1C623}" type="parTrans" cxnId="{F4735D37-61A3-41A2-BDA6-5DD7B09F825A}">
      <dgm:prSet/>
      <dgm:spPr/>
      <dgm:t>
        <a:bodyPr/>
        <a:lstStyle/>
        <a:p>
          <a:endParaRPr lang="en-US"/>
        </a:p>
      </dgm:t>
    </dgm:pt>
    <dgm:pt modelId="{F5CB07C7-226E-4A7C-ABC8-68D386B3D542}" type="sibTrans" cxnId="{F4735D37-61A3-41A2-BDA6-5DD7B09F825A}">
      <dgm:prSet/>
      <dgm:spPr/>
      <dgm:t>
        <a:bodyPr/>
        <a:lstStyle/>
        <a:p>
          <a:endParaRPr lang="en-US"/>
        </a:p>
      </dgm:t>
    </dgm:pt>
    <dgm:pt modelId="{9405FC37-F495-40E3-A470-1825468F9456}">
      <dgm:prSet/>
      <dgm:spPr/>
      <dgm:t>
        <a:bodyPr/>
        <a:lstStyle/>
        <a:p>
          <a:r>
            <a:rPr lang="cs-CZ" dirty="0">
              <a:latin typeface="Pepi" panose="02000503000000020004" pitchFamily="2" charset="0"/>
            </a:rPr>
            <a:t>Podobně záchrana akutní lůžkové péče v některých malých nemocnicích, které nemají personál nebo nehospodaří efektivně, rovněž není vedena v zájmu pacienta</a:t>
          </a:r>
          <a:endParaRPr lang="en-US" dirty="0">
            <a:latin typeface="Pepi" panose="02000503000000020004" pitchFamily="2" charset="0"/>
          </a:endParaRPr>
        </a:p>
      </dgm:t>
    </dgm:pt>
    <dgm:pt modelId="{D23BA604-75AA-49AA-9684-D1F8EEA18B49}" type="parTrans" cxnId="{FE55D2AB-20AF-4E4B-B9BF-7384FC94AD6E}">
      <dgm:prSet/>
      <dgm:spPr/>
      <dgm:t>
        <a:bodyPr/>
        <a:lstStyle/>
        <a:p>
          <a:endParaRPr lang="en-US"/>
        </a:p>
      </dgm:t>
    </dgm:pt>
    <dgm:pt modelId="{0BDE7CE0-8FDC-4263-837F-59752A4C2A8E}" type="sibTrans" cxnId="{FE55D2AB-20AF-4E4B-B9BF-7384FC94AD6E}">
      <dgm:prSet/>
      <dgm:spPr/>
      <dgm:t>
        <a:bodyPr/>
        <a:lstStyle/>
        <a:p>
          <a:endParaRPr lang="en-US"/>
        </a:p>
      </dgm:t>
    </dgm:pt>
    <dgm:pt modelId="{FF9B6F40-56F6-41EA-945D-326FAF5148B3}">
      <dgm:prSet/>
      <dgm:spPr/>
      <dgm:t>
        <a:bodyPr/>
        <a:lstStyle/>
        <a:p>
          <a:r>
            <a:rPr lang="cs-CZ" dirty="0">
              <a:latin typeface="Pepi" panose="02000503000000020004" pitchFamily="2" charset="0"/>
            </a:rPr>
            <a:t>Podobně snahy předat lékárny do rukou lékárníků také nejsou vedeny v zájmu pacientů, vlastnictví není pro pacienta důležité, potřebuje kvalitní službu</a:t>
          </a:r>
          <a:endParaRPr lang="en-US" dirty="0">
            <a:latin typeface="Pepi" panose="02000503000000020004" pitchFamily="2" charset="0"/>
          </a:endParaRPr>
        </a:p>
      </dgm:t>
    </dgm:pt>
    <dgm:pt modelId="{3C847789-3235-4EF9-B5E3-E8FB83B5E30C}" type="parTrans" cxnId="{DA522600-C3B1-4E35-8F08-2E9196A0EEC5}">
      <dgm:prSet/>
      <dgm:spPr/>
      <dgm:t>
        <a:bodyPr/>
        <a:lstStyle/>
        <a:p>
          <a:endParaRPr lang="en-US"/>
        </a:p>
      </dgm:t>
    </dgm:pt>
    <dgm:pt modelId="{7EC2ED3F-95D7-4943-9F98-9131F66F7E5B}" type="sibTrans" cxnId="{DA522600-C3B1-4E35-8F08-2E9196A0EEC5}">
      <dgm:prSet/>
      <dgm:spPr/>
      <dgm:t>
        <a:bodyPr/>
        <a:lstStyle/>
        <a:p>
          <a:endParaRPr lang="en-US"/>
        </a:p>
      </dgm:t>
    </dgm:pt>
    <dgm:pt modelId="{FC159663-8A81-4B08-9491-09B5CFB3752B}">
      <dgm:prSet/>
      <dgm:spPr/>
      <dgm:t>
        <a:bodyPr/>
        <a:lstStyle/>
        <a:p>
          <a:r>
            <a:rPr lang="cs-CZ" dirty="0">
              <a:latin typeface="Pepi" panose="02000503000000020004" pitchFamily="2" charset="0"/>
            </a:rPr>
            <a:t>Současná debata o změnách v péči praktických lékařů: ta může být v budoucnu ve prospěch pacientů, ale zástupci ambulantních specialistů vytáhli do boje, přiznali, že se bojí, že přijdou o peníze</a:t>
          </a:r>
          <a:endParaRPr lang="en-US" dirty="0">
            <a:latin typeface="Pepi" panose="02000503000000020004" pitchFamily="2" charset="0"/>
          </a:endParaRPr>
        </a:p>
      </dgm:t>
    </dgm:pt>
    <dgm:pt modelId="{917C86A0-D4D3-455F-B410-CAFAFC6C7505}" type="parTrans" cxnId="{418D47D3-E74A-4AA5-8103-171A692B8C51}">
      <dgm:prSet/>
      <dgm:spPr/>
      <dgm:t>
        <a:bodyPr/>
        <a:lstStyle/>
        <a:p>
          <a:endParaRPr lang="en-US"/>
        </a:p>
      </dgm:t>
    </dgm:pt>
    <dgm:pt modelId="{A5D9D75D-218D-43F0-AD83-BEF31B0FF4EA}" type="sibTrans" cxnId="{418D47D3-E74A-4AA5-8103-171A692B8C51}">
      <dgm:prSet/>
      <dgm:spPr/>
      <dgm:t>
        <a:bodyPr/>
        <a:lstStyle/>
        <a:p>
          <a:endParaRPr lang="en-US"/>
        </a:p>
      </dgm:t>
    </dgm:pt>
    <dgm:pt modelId="{CA24D573-2140-714B-B889-047042B759FC}" type="pres">
      <dgm:prSet presAssocID="{761C9F43-7962-4B73-B588-17C8E6D67260}" presName="linear" presStyleCnt="0">
        <dgm:presLayoutVars>
          <dgm:animLvl val="lvl"/>
          <dgm:resizeHandles val="exact"/>
        </dgm:presLayoutVars>
      </dgm:prSet>
      <dgm:spPr/>
    </dgm:pt>
    <dgm:pt modelId="{8D2700E5-47AD-4148-99E8-29FA1141012A}" type="pres">
      <dgm:prSet presAssocID="{5C8C2674-9EC9-4DCF-B4BA-FB0E7DF6F721}" presName="parentText" presStyleLbl="node1" presStyleIdx="0" presStyleCnt="4" custScaleY="138819">
        <dgm:presLayoutVars>
          <dgm:chMax val="0"/>
          <dgm:bulletEnabled val="1"/>
        </dgm:presLayoutVars>
      </dgm:prSet>
      <dgm:spPr/>
    </dgm:pt>
    <dgm:pt modelId="{F59EDAE1-BFA9-7849-B681-CEC17A8F978C}" type="pres">
      <dgm:prSet presAssocID="{F5CB07C7-226E-4A7C-ABC8-68D386B3D542}" presName="spacer" presStyleCnt="0"/>
      <dgm:spPr/>
    </dgm:pt>
    <dgm:pt modelId="{DB9BB88C-B692-1143-807E-E8EE2F718857}" type="pres">
      <dgm:prSet presAssocID="{9405FC37-F495-40E3-A470-1825468F9456}" presName="parentText" presStyleLbl="node1" presStyleIdx="1" presStyleCnt="4" custScaleY="138819">
        <dgm:presLayoutVars>
          <dgm:chMax val="0"/>
          <dgm:bulletEnabled val="1"/>
        </dgm:presLayoutVars>
      </dgm:prSet>
      <dgm:spPr/>
    </dgm:pt>
    <dgm:pt modelId="{2D077792-4E09-7545-A282-54878C9E80C6}" type="pres">
      <dgm:prSet presAssocID="{0BDE7CE0-8FDC-4263-837F-59752A4C2A8E}" presName="spacer" presStyleCnt="0"/>
      <dgm:spPr/>
    </dgm:pt>
    <dgm:pt modelId="{62E37FD9-D69A-0A43-9197-0BD600792307}" type="pres">
      <dgm:prSet presAssocID="{FF9B6F40-56F6-41EA-945D-326FAF5148B3}" presName="parentText" presStyleLbl="node1" presStyleIdx="2" presStyleCnt="4" custScaleY="138819">
        <dgm:presLayoutVars>
          <dgm:chMax val="0"/>
          <dgm:bulletEnabled val="1"/>
        </dgm:presLayoutVars>
      </dgm:prSet>
      <dgm:spPr/>
    </dgm:pt>
    <dgm:pt modelId="{97CF58E5-CC6D-C944-8EA6-A84EC4AC8448}" type="pres">
      <dgm:prSet presAssocID="{7EC2ED3F-95D7-4943-9F98-9131F66F7E5B}" presName="spacer" presStyleCnt="0"/>
      <dgm:spPr/>
    </dgm:pt>
    <dgm:pt modelId="{CD371518-C962-7040-BAF7-2E84BDE39FE4}" type="pres">
      <dgm:prSet presAssocID="{FC159663-8A81-4B08-9491-09B5CFB3752B}" presName="parentText" presStyleLbl="node1" presStyleIdx="3" presStyleCnt="4" custScaleY="138819">
        <dgm:presLayoutVars>
          <dgm:chMax val="0"/>
          <dgm:bulletEnabled val="1"/>
        </dgm:presLayoutVars>
      </dgm:prSet>
      <dgm:spPr/>
    </dgm:pt>
  </dgm:ptLst>
  <dgm:cxnLst>
    <dgm:cxn modelId="{DA522600-C3B1-4E35-8F08-2E9196A0EEC5}" srcId="{761C9F43-7962-4B73-B588-17C8E6D67260}" destId="{FF9B6F40-56F6-41EA-945D-326FAF5148B3}" srcOrd="2" destOrd="0" parTransId="{3C847789-3235-4EF9-B5E3-E8FB83B5E30C}" sibTransId="{7EC2ED3F-95D7-4943-9F98-9131F66F7E5B}"/>
    <dgm:cxn modelId="{B69A0E1B-2ACD-6E49-85FB-56E7345A16C2}" type="presOf" srcId="{FC159663-8A81-4B08-9491-09B5CFB3752B}" destId="{CD371518-C962-7040-BAF7-2E84BDE39FE4}" srcOrd="0" destOrd="0" presId="urn:microsoft.com/office/officeart/2005/8/layout/vList2"/>
    <dgm:cxn modelId="{B5AF5121-E54C-3A4F-BE1D-6ACE5033DA15}" type="presOf" srcId="{9405FC37-F495-40E3-A470-1825468F9456}" destId="{DB9BB88C-B692-1143-807E-E8EE2F718857}" srcOrd="0" destOrd="0" presId="urn:microsoft.com/office/officeart/2005/8/layout/vList2"/>
    <dgm:cxn modelId="{F4735D37-61A3-41A2-BDA6-5DD7B09F825A}" srcId="{761C9F43-7962-4B73-B588-17C8E6D67260}" destId="{5C8C2674-9EC9-4DCF-B4BA-FB0E7DF6F721}" srcOrd="0" destOrd="0" parTransId="{EB1EF5B4-B094-4AE9-969A-8FF3A1A1C623}" sibTransId="{F5CB07C7-226E-4A7C-ABC8-68D386B3D542}"/>
    <dgm:cxn modelId="{EEC76643-1121-644B-9179-AA769E0E21D7}" type="presOf" srcId="{761C9F43-7962-4B73-B588-17C8E6D67260}" destId="{CA24D573-2140-714B-B889-047042B759FC}" srcOrd="0" destOrd="0" presId="urn:microsoft.com/office/officeart/2005/8/layout/vList2"/>
    <dgm:cxn modelId="{AF234D75-A08A-DA4B-ADB6-F1753035D54B}" type="presOf" srcId="{5C8C2674-9EC9-4DCF-B4BA-FB0E7DF6F721}" destId="{8D2700E5-47AD-4148-99E8-29FA1141012A}" srcOrd="0" destOrd="0" presId="urn:microsoft.com/office/officeart/2005/8/layout/vList2"/>
    <dgm:cxn modelId="{FE55D2AB-20AF-4E4B-B9BF-7384FC94AD6E}" srcId="{761C9F43-7962-4B73-B588-17C8E6D67260}" destId="{9405FC37-F495-40E3-A470-1825468F9456}" srcOrd="1" destOrd="0" parTransId="{D23BA604-75AA-49AA-9684-D1F8EEA18B49}" sibTransId="{0BDE7CE0-8FDC-4263-837F-59752A4C2A8E}"/>
    <dgm:cxn modelId="{418D47D3-E74A-4AA5-8103-171A692B8C51}" srcId="{761C9F43-7962-4B73-B588-17C8E6D67260}" destId="{FC159663-8A81-4B08-9491-09B5CFB3752B}" srcOrd="3" destOrd="0" parTransId="{917C86A0-D4D3-455F-B410-CAFAFC6C7505}" sibTransId="{A5D9D75D-218D-43F0-AD83-BEF31B0FF4EA}"/>
    <dgm:cxn modelId="{1F9BA0EA-23C0-3844-B0BF-347E486BEEC2}" type="presOf" srcId="{FF9B6F40-56F6-41EA-945D-326FAF5148B3}" destId="{62E37FD9-D69A-0A43-9197-0BD600792307}" srcOrd="0" destOrd="0" presId="urn:microsoft.com/office/officeart/2005/8/layout/vList2"/>
    <dgm:cxn modelId="{F0FA3C74-FB31-6340-9B1D-BD609C8DFC0D}" type="presParOf" srcId="{CA24D573-2140-714B-B889-047042B759FC}" destId="{8D2700E5-47AD-4148-99E8-29FA1141012A}" srcOrd="0" destOrd="0" presId="urn:microsoft.com/office/officeart/2005/8/layout/vList2"/>
    <dgm:cxn modelId="{8EC6ABA3-1CF6-5B45-8592-4A7A515AA895}" type="presParOf" srcId="{CA24D573-2140-714B-B889-047042B759FC}" destId="{F59EDAE1-BFA9-7849-B681-CEC17A8F978C}" srcOrd="1" destOrd="0" presId="urn:microsoft.com/office/officeart/2005/8/layout/vList2"/>
    <dgm:cxn modelId="{E13CC068-FDB3-CF4E-A48D-13B26F002350}" type="presParOf" srcId="{CA24D573-2140-714B-B889-047042B759FC}" destId="{DB9BB88C-B692-1143-807E-E8EE2F718857}" srcOrd="2" destOrd="0" presId="urn:microsoft.com/office/officeart/2005/8/layout/vList2"/>
    <dgm:cxn modelId="{F3E98027-835F-7F4E-B1A8-F43539C8D8E5}" type="presParOf" srcId="{CA24D573-2140-714B-B889-047042B759FC}" destId="{2D077792-4E09-7545-A282-54878C9E80C6}" srcOrd="3" destOrd="0" presId="urn:microsoft.com/office/officeart/2005/8/layout/vList2"/>
    <dgm:cxn modelId="{0A107F70-F1BA-584B-9860-138F050D888F}" type="presParOf" srcId="{CA24D573-2140-714B-B889-047042B759FC}" destId="{62E37FD9-D69A-0A43-9197-0BD600792307}" srcOrd="4" destOrd="0" presId="urn:microsoft.com/office/officeart/2005/8/layout/vList2"/>
    <dgm:cxn modelId="{23D26C5E-7D65-BE43-B8BF-78C0EABB4EED}" type="presParOf" srcId="{CA24D573-2140-714B-B889-047042B759FC}" destId="{97CF58E5-CC6D-C944-8EA6-A84EC4AC8448}" srcOrd="5" destOrd="0" presId="urn:microsoft.com/office/officeart/2005/8/layout/vList2"/>
    <dgm:cxn modelId="{A5E29666-530F-2D44-BE28-D8E5430C4CB3}" type="presParOf" srcId="{CA24D573-2140-714B-B889-047042B759FC}" destId="{CD371518-C962-7040-BAF7-2E84BDE39FE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9B8B95-F8A7-45FA-9862-675E9867A5D3}"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048C688F-831C-40BE-8015-D329D4C701D8}">
      <dgm:prSet/>
      <dgm:spPr/>
      <dgm:t>
        <a:bodyPr/>
        <a:lstStyle/>
        <a:p>
          <a:r>
            <a:rPr lang="cs-CZ" dirty="0">
              <a:latin typeface="Pepi" panose="02000503000000020004" pitchFamily="2" charset="0"/>
            </a:rPr>
            <a:t>Za poslední desítky let se více méně nezměnil</a:t>
          </a:r>
          <a:endParaRPr lang="en-US" dirty="0">
            <a:latin typeface="Pepi" panose="02000503000000020004" pitchFamily="2" charset="0"/>
          </a:endParaRPr>
        </a:p>
      </dgm:t>
    </dgm:pt>
    <dgm:pt modelId="{473F328A-199F-4F95-81EA-4AF6D6A5AE5C}" type="parTrans" cxnId="{553FAD89-F893-4368-9900-07E7BFB133BF}">
      <dgm:prSet/>
      <dgm:spPr/>
      <dgm:t>
        <a:bodyPr/>
        <a:lstStyle/>
        <a:p>
          <a:endParaRPr lang="en-US"/>
        </a:p>
      </dgm:t>
    </dgm:pt>
    <dgm:pt modelId="{0C3DBD56-3989-4806-BF93-E5B0CCE1DF65}" type="sibTrans" cxnId="{553FAD89-F893-4368-9900-07E7BFB133BF}">
      <dgm:prSet/>
      <dgm:spPr/>
      <dgm:t>
        <a:bodyPr/>
        <a:lstStyle/>
        <a:p>
          <a:endParaRPr lang="en-US"/>
        </a:p>
      </dgm:t>
    </dgm:pt>
    <dgm:pt modelId="{EEEFE447-9279-4EDF-953B-3BE3C13A3D09}">
      <dgm:prSet/>
      <dgm:spPr/>
      <dgm:t>
        <a:bodyPr/>
        <a:lstStyle/>
        <a:p>
          <a:r>
            <a:rPr lang="cs-CZ" dirty="0">
              <a:latin typeface="Pepi" panose="02000503000000020004" pitchFamily="2" charset="0"/>
            </a:rPr>
            <a:t>Lidé jsou pasivní: přijdu k lékaři a on mě spraví</a:t>
          </a:r>
          <a:endParaRPr lang="en-US" dirty="0">
            <a:latin typeface="Pepi" panose="02000503000000020004" pitchFamily="2" charset="0"/>
          </a:endParaRPr>
        </a:p>
      </dgm:t>
    </dgm:pt>
    <dgm:pt modelId="{DFF8943A-50F4-4AC9-9C33-D44B4C368160}" type="parTrans" cxnId="{8BAF9438-9444-419F-8992-25411E5D0ADB}">
      <dgm:prSet/>
      <dgm:spPr/>
      <dgm:t>
        <a:bodyPr/>
        <a:lstStyle/>
        <a:p>
          <a:endParaRPr lang="en-US"/>
        </a:p>
      </dgm:t>
    </dgm:pt>
    <dgm:pt modelId="{6E0528D3-5C80-4A54-AD4E-0F23D556EBCF}" type="sibTrans" cxnId="{8BAF9438-9444-419F-8992-25411E5D0ADB}">
      <dgm:prSet/>
      <dgm:spPr/>
      <dgm:t>
        <a:bodyPr/>
        <a:lstStyle/>
        <a:p>
          <a:endParaRPr lang="en-US"/>
        </a:p>
      </dgm:t>
    </dgm:pt>
    <dgm:pt modelId="{1AD3EB8F-0B99-4870-8F0A-227B78CA994C}">
      <dgm:prSet/>
      <dgm:spPr/>
      <dgm:t>
        <a:bodyPr/>
        <a:lstStyle/>
        <a:p>
          <a:r>
            <a:rPr lang="cs-CZ" dirty="0">
              <a:latin typeface="Pepi" panose="02000503000000020004" pitchFamily="2" charset="0"/>
            </a:rPr>
            <a:t>Veřejnost je nutné vychovávat k odpovědnosti za své zdraví, a také ji podněcovat k diskusi o podobě systému, jako je tomu na západ od nás </a:t>
          </a:r>
          <a:endParaRPr lang="en-US" dirty="0">
            <a:latin typeface="Pepi" panose="02000503000000020004" pitchFamily="2" charset="0"/>
          </a:endParaRPr>
        </a:p>
      </dgm:t>
    </dgm:pt>
    <dgm:pt modelId="{1E30D6D6-5AEE-4374-871E-F9CF6F5A154C}" type="parTrans" cxnId="{E0D103B4-1C67-4C0B-B6FD-EE41A1D266F0}">
      <dgm:prSet/>
      <dgm:spPr/>
      <dgm:t>
        <a:bodyPr/>
        <a:lstStyle/>
        <a:p>
          <a:endParaRPr lang="en-US"/>
        </a:p>
      </dgm:t>
    </dgm:pt>
    <dgm:pt modelId="{EB76FB71-45C2-4D0C-B0BA-4B9EA06A3E08}" type="sibTrans" cxnId="{E0D103B4-1C67-4C0B-B6FD-EE41A1D266F0}">
      <dgm:prSet/>
      <dgm:spPr/>
      <dgm:t>
        <a:bodyPr/>
        <a:lstStyle/>
        <a:p>
          <a:endParaRPr lang="en-US"/>
        </a:p>
      </dgm:t>
    </dgm:pt>
    <dgm:pt modelId="{2114BE15-7389-45E8-B038-4243418E8146}">
      <dgm:prSet/>
      <dgm:spPr/>
      <dgm:t>
        <a:bodyPr/>
        <a:lstStyle/>
        <a:p>
          <a:r>
            <a:rPr lang="cs-CZ" dirty="0">
              <a:latin typeface="Pepi" panose="02000503000000020004" pitchFamily="2" charset="0"/>
            </a:rPr>
            <a:t>Více o důležitosti informovanosti pacienta řekne host TT Jana </a:t>
          </a:r>
          <a:r>
            <a:rPr lang="cs-CZ" dirty="0" err="1">
              <a:latin typeface="Pepi" panose="02000503000000020004" pitchFamily="2" charset="0"/>
            </a:rPr>
            <a:t>Petrenko</a:t>
          </a:r>
          <a:endParaRPr lang="en-US" dirty="0">
            <a:latin typeface="Pepi" panose="02000503000000020004" pitchFamily="2" charset="0"/>
          </a:endParaRPr>
        </a:p>
      </dgm:t>
    </dgm:pt>
    <dgm:pt modelId="{799539AF-9ED7-4FAE-B25A-A6C5CE3CE3DC}" type="parTrans" cxnId="{09641C92-67B2-4C2E-A537-9A6C0EB00C97}">
      <dgm:prSet/>
      <dgm:spPr/>
      <dgm:t>
        <a:bodyPr/>
        <a:lstStyle/>
        <a:p>
          <a:endParaRPr lang="en-US"/>
        </a:p>
      </dgm:t>
    </dgm:pt>
    <dgm:pt modelId="{0CA32522-7C14-4CB7-AF4A-AA2DAC3FF5AB}" type="sibTrans" cxnId="{09641C92-67B2-4C2E-A537-9A6C0EB00C97}">
      <dgm:prSet/>
      <dgm:spPr/>
      <dgm:t>
        <a:bodyPr/>
        <a:lstStyle/>
        <a:p>
          <a:endParaRPr lang="en-US"/>
        </a:p>
      </dgm:t>
    </dgm:pt>
    <dgm:pt modelId="{1DF066D8-58C5-4D48-AB6F-0A9361DDD99B}" type="pres">
      <dgm:prSet presAssocID="{219B8B95-F8A7-45FA-9862-675E9867A5D3}" presName="vert0" presStyleCnt="0">
        <dgm:presLayoutVars>
          <dgm:dir/>
          <dgm:animOne val="branch"/>
          <dgm:animLvl val="lvl"/>
        </dgm:presLayoutVars>
      </dgm:prSet>
      <dgm:spPr/>
    </dgm:pt>
    <dgm:pt modelId="{6BBC03E0-9C97-D54D-BDC7-604874920D97}" type="pres">
      <dgm:prSet presAssocID="{048C688F-831C-40BE-8015-D329D4C701D8}" presName="thickLine" presStyleLbl="alignNode1" presStyleIdx="0" presStyleCnt="4"/>
      <dgm:spPr/>
    </dgm:pt>
    <dgm:pt modelId="{1A1F5441-CE8F-4144-8284-3856F96BD72A}" type="pres">
      <dgm:prSet presAssocID="{048C688F-831C-40BE-8015-D329D4C701D8}" presName="horz1" presStyleCnt="0"/>
      <dgm:spPr/>
    </dgm:pt>
    <dgm:pt modelId="{189B2881-7D21-624A-AD7D-B78F4FB445EF}" type="pres">
      <dgm:prSet presAssocID="{048C688F-831C-40BE-8015-D329D4C701D8}" presName="tx1" presStyleLbl="revTx" presStyleIdx="0" presStyleCnt="4"/>
      <dgm:spPr/>
    </dgm:pt>
    <dgm:pt modelId="{4C631AF5-33E2-6748-8D38-2A463239AF98}" type="pres">
      <dgm:prSet presAssocID="{048C688F-831C-40BE-8015-D329D4C701D8}" presName="vert1" presStyleCnt="0"/>
      <dgm:spPr/>
    </dgm:pt>
    <dgm:pt modelId="{07D5E170-9A1F-FD47-9F6A-5293A5966C87}" type="pres">
      <dgm:prSet presAssocID="{EEEFE447-9279-4EDF-953B-3BE3C13A3D09}" presName="thickLine" presStyleLbl="alignNode1" presStyleIdx="1" presStyleCnt="4"/>
      <dgm:spPr/>
    </dgm:pt>
    <dgm:pt modelId="{469C8CE7-1F74-AE4B-9477-48F31A5EDD98}" type="pres">
      <dgm:prSet presAssocID="{EEEFE447-9279-4EDF-953B-3BE3C13A3D09}" presName="horz1" presStyleCnt="0"/>
      <dgm:spPr/>
    </dgm:pt>
    <dgm:pt modelId="{62DC8EC3-40C6-D14F-9579-0D9A7BD5F709}" type="pres">
      <dgm:prSet presAssocID="{EEEFE447-9279-4EDF-953B-3BE3C13A3D09}" presName="tx1" presStyleLbl="revTx" presStyleIdx="1" presStyleCnt="4"/>
      <dgm:spPr/>
    </dgm:pt>
    <dgm:pt modelId="{7DAFDF03-2EB6-A645-AFA2-4D68E1BC28CB}" type="pres">
      <dgm:prSet presAssocID="{EEEFE447-9279-4EDF-953B-3BE3C13A3D09}" presName="vert1" presStyleCnt="0"/>
      <dgm:spPr/>
    </dgm:pt>
    <dgm:pt modelId="{612BED55-9D53-E947-8548-0D9067EE99B2}" type="pres">
      <dgm:prSet presAssocID="{1AD3EB8F-0B99-4870-8F0A-227B78CA994C}" presName="thickLine" presStyleLbl="alignNode1" presStyleIdx="2" presStyleCnt="4"/>
      <dgm:spPr/>
    </dgm:pt>
    <dgm:pt modelId="{9156AF07-2908-8449-9512-860DF94CD464}" type="pres">
      <dgm:prSet presAssocID="{1AD3EB8F-0B99-4870-8F0A-227B78CA994C}" presName="horz1" presStyleCnt="0"/>
      <dgm:spPr/>
    </dgm:pt>
    <dgm:pt modelId="{37899535-72D8-0E45-86D6-3487A078D30D}" type="pres">
      <dgm:prSet presAssocID="{1AD3EB8F-0B99-4870-8F0A-227B78CA994C}" presName="tx1" presStyleLbl="revTx" presStyleIdx="2" presStyleCnt="4"/>
      <dgm:spPr/>
    </dgm:pt>
    <dgm:pt modelId="{6A34DF87-5D75-4E42-A23B-E0051CF903DA}" type="pres">
      <dgm:prSet presAssocID="{1AD3EB8F-0B99-4870-8F0A-227B78CA994C}" presName="vert1" presStyleCnt="0"/>
      <dgm:spPr/>
    </dgm:pt>
    <dgm:pt modelId="{1906D0C2-9511-304E-BC29-8A0F0E1F26A4}" type="pres">
      <dgm:prSet presAssocID="{2114BE15-7389-45E8-B038-4243418E8146}" presName="thickLine" presStyleLbl="alignNode1" presStyleIdx="3" presStyleCnt="4"/>
      <dgm:spPr/>
    </dgm:pt>
    <dgm:pt modelId="{0EC0F011-55AD-1841-AD08-40AA0DF10375}" type="pres">
      <dgm:prSet presAssocID="{2114BE15-7389-45E8-B038-4243418E8146}" presName="horz1" presStyleCnt="0"/>
      <dgm:spPr/>
    </dgm:pt>
    <dgm:pt modelId="{D3B2FAAB-0C40-4940-A011-EF6CF67E1440}" type="pres">
      <dgm:prSet presAssocID="{2114BE15-7389-45E8-B038-4243418E8146}" presName="tx1" presStyleLbl="revTx" presStyleIdx="3" presStyleCnt="4"/>
      <dgm:spPr/>
    </dgm:pt>
    <dgm:pt modelId="{64F7C2A1-769F-3C4F-8670-DB0E93AA8878}" type="pres">
      <dgm:prSet presAssocID="{2114BE15-7389-45E8-B038-4243418E8146}" presName="vert1" presStyleCnt="0"/>
      <dgm:spPr/>
    </dgm:pt>
  </dgm:ptLst>
  <dgm:cxnLst>
    <dgm:cxn modelId="{7AEBCB34-540B-0C45-9783-EC015242E654}" type="presOf" srcId="{048C688F-831C-40BE-8015-D329D4C701D8}" destId="{189B2881-7D21-624A-AD7D-B78F4FB445EF}" srcOrd="0" destOrd="0" presId="urn:microsoft.com/office/officeart/2008/layout/LinedList"/>
    <dgm:cxn modelId="{8BAF9438-9444-419F-8992-25411E5D0ADB}" srcId="{219B8B95-F8A7-45FA-9862-675E9867A5D3}" destId="{EEEFE447-9279-4EDF-953B-3BE3C13A3D09}" srcOrd="1" destOrd="0" parTransId="{DFF8943A-50F4-4AC9-9C33-D44B4C368160}" sibTransId="{6E0528D3-5C80-4A54-AD4E-0F23D556EBCF}"/>
    <dgm:cxn modelId="{935E1041-3364-8B43-8272-A56C963B2DBB}" type="presOf" srcId="{2114BE15-7389-45E8-B038-4243418E8146}" destId="{D3B2FAAB-0C40-4940-A011-EF6CF67E1440}" srcOrd="0" destOrd="0" presId="urn:microsoft.com/office/officeart/2008/layout/LinedList"/>
    <dgm:cxn modelId="{CE843361-9B5B-9643-B757-729C33BF5B64}" type="presOf" srcId="{EEEFE447-9279-4EDF-953B-3BE3C13A3D09}" destId="{62DC8EC3-40C6-D14F-9579-0D9A7BD5F709}" srcOrd="0" destOrd="0" presId="urn:microsoft.com/office/officeart/2008/layout/LinedList"/>
    <dgm:cxn modelId="{ACF0836B-2895-D64E-B28E-6562AD17CB28}" type="presOf" srcId="{1AD3EB8F-0B99-4870-8F0A-227B78CA994C}" destId="{37899535-72D8-0E45-86D6-3487A078D30D}" srcOrd="0" destOrd="0" presId="urn:microsoft.com/office/officeart/2008/layout/LinedList"/>
    <dgm:cxn modelId="{553FAD89-F893-4368-9900-07E7BFB133BF}" srcId="{219B8B95-F8A7-45FA-9862-675E9867A5D3}" destId="{048C688F-831C-40BE-8015-D329D4C701D8}" srcOrd="0" destOrd="0" parTransId="{473F328A-199F-4F95-81EA-4AF6D6A5AE5C}" sibTransId="{0C3DBD56-3989-4806-BF93-E5B0CCE1DF65}"/>
    <dgm:cxn modelId="{DABF088E-C9A4-EE43-87B9-2017D862242F}" type="presOf" srcId="{219B8B95-F8A7-45FA-9862-675E9867A5D3}" destId="{1DF066D8-58C5-4D48-AB6F-0A9361DDD99B}" srcOrd="0" destOrd="0" presId="urn:microsoft.com/office/officeart/2008/layout/LinedList"/>
    <dgm:cxn modelId="{09641C92-67B2-4C2E-A537-9A6C0EB00C97}" srcId="{219B8B95-F8A7-45FA-9862-675E9867A5D3}" destId="{2114BE15-7389-45E8-B038-4243418E8146}" srcOrd="3" destOrd="0" parTransId="{799539AF-9ED7-4FAE-B25A-A6C5CE3CE3DC}" sibTransId="{0CA32522-7C14-4CB7-AF4A-AA2DAC3FF5AB}"/>
    <dgm:cxn modelId="{E0D103B4-1C67-4C0B-B6FD-EE41A1D266F0}" srcId="{219B8B95-F8A7-45FA-9862-675E9867A5D3}" destId="{1AD3EB8F-0B99-4870-8F0A-227B78CA994C}" srcOrd="2" destOrd="0" parTransId="{1E30D6D6-5AEE-4374-871E-F9CF6F5A154C}" sibTransId="{EB76FB71-45C2-4D0C-B0BA-4B9EA06A3E08}"/>
    <dgm:cxn modelId="{97413960-FA1D-1A4D-A502-AD884DB2E318}" type="presParOf" srcId="{1DF066D8-58C5-4D48-AB6F-0A9361DDD99B}" destId="{6BBC03E0-9C97-D54D-BDC7-604874920D97}" srcOrd="0" destOrd="0" presId="urn:microsoft.com/office/officeart/2008/layout/LinedList"/>
    <dgm:cxn modelId="{032736F3-1B72-C646-81AC-6DBDA12943B6}" type="presParOf" srcId="{1DF066D8-58C5-4D48-AB6F-0A9361DDD99B}" destId="{1A1F5441-CE8F-4144-8284-3856F96BD72A}" srcOrd="1" destOrd="0" presId="urn:microsoft.com/office/officeart/2008/layout/LinedList"/>
    <dgm:cxn modelId="{9D64894B-460D-A34B-B010-2035E38FFB39}" type="presParOf" srcId="{1A1F5441-CE8F-4144-8284-3856F96BD72A}" destId="{189B2881-7D21-624A-AD7D-B78F4FB445EF}" srcOrd="0" destOrd="0" presId="urn:microsoft.com/office/officeart/2008/layout/LinedList"/>
    <dgm:cxn modelId="{5D93AD58-C232-3B45-9DF8-089A8B8ADEF0}" type="presParOf" srcId="{1A1F5441-CE8F-4144-8284-3856F96BD72A}" destId="{4C631AF5-33E2-6748-8D38-2A463239AF98}" srcOrd="1" destOrd="0" presId="urn:microsoft.com/office/officeart/2008/layout/LinedList"/>
    <dgm:cxn modelId="{200ED09E-A629-5B43-B095-A0F5C9791350}" type="presParOf" srcId="{1DF066D8-58C5-4D48-AB6F-0A9361DDD99B}" destId="{07D5E170-9A1F-FD47-9F6A-5293A5966C87}" srcOrd="2" destOrd="0" presId="urn:microsoft.com/office/officeart/2008/layout/LinedList"/>
    <dgm:cxn modelId="{D5FB0715-7D31-314D-8F63-7F54230C7927}" type="presParOf" srcId="{1DF066D8-58C5-4D48-AB6F-0A9361DDD99B}" destId="{469C8CE7-1F74-AE4B-9477-48F31A5EDD98}" srcOrd="3" destOrd="0" presId="urn:microsoft.com/office/officeart/2008/layout/LinedList"/>
    <dgm:cxn modelId="{691F6218-447A-A04F-B7E0-8380F8FD2688}" type="presParOf" srcId="{469C8CE7-1F74-AE4B-9477-48F31A5EDD98}" destId="{62DC8EC3-40C6-D14F-9579-0D9A7BD5F709}" srcOrd="0" destOrd="0" presId="urn:microsoft.com/office/officeart/2008/layout/LinedList"/>
    <dgm:cxn modelId="{B2F24389-E729-BE49-918F-8004AD3A0B78}" type="presParOf" srcId="{469C8CE7-1F74-AE4B-9477-48F31A5EDD98}" destId="{7DAFDF03-2EB6-A645-AFA2-4D68E1BC28CB}" srcOrd="1" destOrd="0" presId="urn:microsoft.com/office/officeart/2008/layout/LinedList"/>
    <dgm:cxn modelId="{5B5AB530-9157-AA4F-96C5-CBD80FBA7D11}" type="presParOf" srcId="{1DF066D8-58C5-4D48-AB6F-0A9361DDD99B}" destId="{612BED55-9D53-E947-8548-0D9067EE99B2}" srcOrd="4" destOrd="0" presId="urn:microsoft.com/office/officeart/2008/layout/LinedList"/>
    <dgm:cxn modelId="{6D21BD98-F7AA-614F-ABD7-ED82159E7930}" type="presParOf" srcId="{1DF066D8-58C5-4D48-AB6F-0A9361DDD99B}" destId="{9156AF07-2908-8449-9512-860DF94CD464}" srcOrd="5" destOrd="0" presId="urn:microsoft.com/office/officeart/2008/layout/LinedList"/>
    <dgm:cxn modelId="{022D13E2-C00C-5640-A112-6DC705904BC7}" type="presParOf" srcId="{9156AF07-2908-8449-9512-860DF94CD464}" destId="{37899535-72D8-0E45-86D6-3487A078D30D}" srcOrd="0" destOrd="0" presId="urn:microsoft.com/office/officeart/2008/layout/LinedList"/>
    <dgm:cxn modelId="{7C598A66-9021-0F49-8B94-821474194328}" type="presParOf" srcId="{9156AF07-2908-8449-9512-860DF94CD464}" destId="{6A34DF87-5D75-4E42-A23B-E0051CF903DA}" srcOrd="1" destOrd="0" presId="urn:microsoft.com/office/officeart/2008/layout/LinedList"/>
    <dgm:cxn modelId="{75363E6B-A8B9-8942-903E-E0025E7A045E}" type="presParOf" srcId="{1DF066D8-58C5-4D48-AB6F-0A9361DDD99B}" destId="{1906D0C2-9511-304E-BC29-8A0F0E1F26A4}" srcOrd="6" destOrd="0" presId="urn:microsoft.com/office/officeart/2008/layout/LinedList"/>
    <dgm:cxn modelId="{B78857E6-912A-CA4A-81BF-D175411D7C96}" type="presParOf" srcId="{1DF066D8-58C5-4D48-AB6F-0A9361DDD99B}" destId="{0EC0F011-55AD-1841-AD08-40AA0DF10375}" srcOrd="7" destOrd="0" presId="urn:microsoft.com/office/officeart/2008/layout/LinedList"/>
    <dgm:cxn modelId="{68BC1826-4E8C-7B49-9886-BC029E4BC5BB}" type="presParOf" srcId="{0EC0F011-55AD-1841-AD08-40AA0DF10375}" destId="{D3B2FAAB-0C40-4940-A011-EF6CF67E1440}" srcOrd="0" destOrd="0" presId="urn:microsoft.com/office/officeart/2008/layout/LinedList"/>
    <dgm:cxn modelId="{8EA26919-B34E-D948-BEBB-2465163B1A2E}" type="presParOf" srcId="{0EC0F011-55AD-1841-AD08-40AA0DF10375}" destId="{64F7C2A1-769F-3C4F-8670-DB0E93AA887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930AB77-4255-4FC3-BE32-09830A2B558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BA839CE-FB66-460C-A6A4-AFAF3E1CAB7A}">
      <dgm:prSet/>
      <dgm:spPr/>
      <dgm:t>
        <a:bodyPr/>
        <a:lstStyle/>
        <a:p>
          <a:r>
            <a:rPr lang="cs-CZ" dirty="0">
              <a:latin typeface="Pepi" panose="02000503000000020004" pitchFamily="2" charset="0"/>
            </a:rPr>
            <a:t>Zaměřen primárně na </a:t>
          </a:r>
          <a:r>
            <a:rPr lang="cs-CZ" dirty="0" err="1">
              <a:latin typeface="Pepi" panose="02000503000000020004" pitchFamily="2" charset="0"/>
            </a:rPr>
            <a:t>opinion</a:t>
          </a:r>
          <a:r>
            <a:rPr lang="cs-CZ" dirty="0">
              <a:latin typeface="Pepi" panose="02000503000000020004" pitchFamily="2" charset="0"/>
            </a:rPr>
            <a:t> </a:t>
          </a:r>
          <a:r>
            <a:rPr lang="cs-CZ" dirty="0" err="1">
              <a:latin typeface="Pepi" panose="02000503000000020004" pitchFamily="2" charset="0"/>
            </a:rPr>
            <a:t>makers</a:t>
          </a:r>
          <a:endParaRPr lang="cs-CZ" dirty="0">
            <a:latin typeface="Pepi" panose="02000503000000020004" pitchFamily="2" charset="0"/>
          </a:endParaRPr>
        </a:p>
        <a:p>
          <a:r>
            <a:rPr lang="cs-CZ" dirty="0">
              <a:latin typeface="Pepi" panose="02000503000000020004" pitchFamily="2" charset="0"/>
            </a:rPr>
            <a:t>Navazuje na platformu </a:t>
          </a:r>
          <a:r>
            <a:rPr lang="cs-CZ" dirty="0" err="1">
              <a:latin typeface="Pepi" panose="02000503000000020004" pitchFamily="2" charset="0"/>
            </a:rPr>
            <a:t>Mederi</a:t>
          </a:r>
          <a:r>
            <a:rPr lang="cs-CZ" dirty="0">
              <a:latin typeface="Pepi" panose="02000503000000020004" pitchFamily="2" charset="0"/>
            </a:rPr>
            <a:t>, která za pomoci řady odborníků vytvořila 3 brožury o českém zdravotnictví</a:t>
          </a:r>
          <a:endParaRPr lang="en-US" dirty="0">
            <a:latin typeface="Pepi" panose="02000503000000020004" pitchFamily="2" charset="0"/>
          </a:endParaRPr>
        </a:p>
      </dgm:t>
    </dgm:pt>
    <dgm:pt modelId="{90451295-30BD-4659-95D6-058CBC693B0B}" type="parTrans" cxnId="{1FC6DFFD-ABF3-4805-901C-4D065D609589}">
      <dgm:prSet/>
      <dgm:spPr/>
      <dgm:t>
        <a:bodyPr/>
        <a:lstStyle/>
        <a:p>
          <a:endParaRPr lang="en-US"/>
        </a:p>
      </dgm:t>
    </dgm:pt>
    <dgm:pt modelId="{4E4D3BBE-BB0B-4233-AE46-F7C98AF2DA70}" type="sibTrans" cxnId="{1FC6DFFD-ABF3-4805-901C-4D065D609589}">
      <dgm:prSet/>
      <dgm:spPr/>
      <dgm:t>
        <a:bodyPr/>
        <a:lstStyle/>
        <a:p>
          <a:endParaRPr lang="en-US"/>
        </a:p>
      </dgm:t>
    </dgm:pt>
    <dgm:pt modelId="{476CD7A6-193D-49DC-8C70-94451AD8B3AB}">
      <dgm:prSet/>
      <dgm:spPr/>
      <dgm:t>
        <a:bodyPr/>
        <a:lstStyle/>
        <a:p>
          <a:r>
            <a:rPr lang="cs-CZ" dirty="0">
              <a:latin typeface="Pepi" panose="02000503000000020004" pitchFamily="2" charset="0"/>
            </a:rPr>
            <a:t>Ale i na laiky - veřejnost - pacienty, tj. všechny, KTEŘÍ CHTĚJÍ POROZUMĚT FUNGOVÁNÍ SYSTÉMU A CO HO OVLIVŇUJE</a:t>
          </a:r>
          <a:endParaRPr lang="en-US" dirty="0">
            <a:latin typeface="Pepi" panose="02000503000000020004" pitchFamily="2" charset="0"/>
          </a:endParaRPr>
        </a:p>
      </dgm:t>
    </dgm:pt>
    <dgm:pt modelId="{5F5228EA-FD9D-457A-A1CE-EADA4505DF42}" type="parTrans" cxnId="{6C2EDA09-F0CF-4BD1-AC11-BABB9FB0703A}">
      <dgm:prSet/>
      <dgm:spPr/>
      <dgm:t>
        <a:bodyPr/>
        <a:lstStyle/>
        <a:p>
          <a:endParaRPr lang="en-US"/>
        </a:p>
      </dgm:t>
    </dgm:pt>
    <dgm:pt modelId="{47AE53F7-6E55-4A01-9A96-6F426EA4DF66}" type="sibTrans" cxnId="{6C2EDA09-F0CF-4BD1-AC11-BABB9FB0703A}">
      <dgm:prSet/>
      <dgm:spPr/>
      <dgm:t>
        <a:bodyPr/>
        <a:lstStyle/>
        <a:p>
          <a:endParaRPr lang="en-US"/>
        </a:p>
      </dgm:t>
    </dgm:pt>
    <dgm:pt modelId="{EDF6A9EB-A07F-43CF-A9EE-B9868BCD4D6E}">
      <dgm:prSet/>
      <dgm:spPr/>
      <dgm:t>
        <a:bodyPr/>
        <a:lstStyle/>
        <a:p>
          <a:r>
            <a:rPr lang="cs-CZ" dirty="0">
              <a:latin typeface="Pepi" panose="02000503000000020004" pitchFamily="2" charset="0"/>
            </a:rPr>
            <a:t>Analýzy, úvahy, náměty vycházejí z přesvědčení, že pacient je v centru – „</a:t>
          </a:r>
          <a:r>
            <a:rPr lang="cs-CZ" dirty="0" err="1">
              <a:latin typeface="Pepi" panose="02000503000000020004" pitchFamily="2" charset="0"/>
            </a:rPr>
            <a:t>patient</a:t>
          </a:r>
          <a:r>
            <a:rPr lang="cs-CZ" dirty="0">
              <a:latin typeface="Pepi" panose="02000503000000020004" pitchFamily="2" charset="0"/>
            </a:rPr>
            <a:t> </a:t>
          </a:r>
          <a:r>
            <a:rPr lang="cs-CZ" dirty="0" err="1">
              <a:latin typeface="Pepi" panose="02000503000000020004" pitchFamily="2" charset="0"/>
            </a:rPr>
            <a:t>centered</a:t>
          </a:r>
          <a:r>
            <a:rPr lang="cs-CZ" dirty="0">
              <a:latin typeface="Pepi" panose="02000503000000020004" pitchFamily="2" charset="0"/>
            </a:rPr>
            <a:t>”, </a:t>
          </a:r>
          <a:r>
            <a:rPr lang="cs-CZ" dirty="0" err="1">
              <a:latin typeface="Pepi" panose="02000503000000020004" pitchFamily="2" charset="0"/>
            </a:rPr>
            <a:t>think</a:t>
          </a:r>
          <a:r>
            <a:rPr lang="cs-CZ" dirty="0">
              <a:latin typeface="Pepi" panose="02000503000000020004" pitchFamily="2" charset="0"/>
            </a:rPr>
            <a:t> tank je nepolitický, odborný, na prvním místě pro nás je efektivita, kvalita a bezpečnost péče pro pacienta</a:t>
          </a:r>
          <a:endParaRPr lang="en-US" dirty="0">
            <a:latin typeface="Pepi" panose="02000503000000020004" pitchFamily="2" charset="0"/>
          </a:endParaRPr>
        </a:p>
      </dgm:t>
    </dgm:pt>
    <dgm:pt modelId="{9EFF1064-4FBD-4592-9F5A-61F9B4D8BDFB}" type="parTrans" cxnId="{910B6C65-BBA2-45F8-B1FD-4A4A7D7933E0}">
      <dgm:prSet/>
      <dgm:spPr/>
      <dgm:t>
        <a:bodyPr/>
        <a:lstStyle/>
        <a:p>
          <a:endParaRPr lang="en-US"/>
        </a:p>
      </dgm:t>
    </dgm:pt>
    <dgm:pt modelId="{8A67F331-C896-4B01-9942-D6C6C2FAF91D}" type="sibTrans" cxnId="{910B6C65-BBA2-45F8-B1FD-4A4A7D7933E0}">
      <dgm:prSet/>
      <dgm:spPr/>
      <dgm:t>
        <a:bodyPr/>
        <a:lstStyle/>
        <a:p>
          <a:endParaRPr lang="en-US"/>
        </a:p>
      </dgm:t>
    </dgm:pt>
    <dgm:pt modelId="{8BF00A6A-8150-4758-BE28-16EEDB6748B8}">
      <dgm:prSet/>
      <dgm:spPr/>
      <dgm:t>
        <a:bodyPr/>
        <a:lstStyle/>
        <a:p>
          <a:r>
            <a:rPr lang="cs-CZ" dirty="0">
              <a:latin typeface="Pepi" panose="02000503000000020004" pitchFamily="2" charset="0"/>
            </a:rPr>
            <a:t>Otevírá diskusi nad potřebnými změnami českého zdravotnického systému, přináší nové podněty, náměty, nabízí řešení a snaží se přesvědčit zákonodárce a vlivové skupiny, aby změnu prosadil</a:t>
          </a:r>
          <a:endParaRPr lang="en-US" dirty="0">
            <a:latin typeface="Pepi" panose="02000503000000020004" pitchFamily="2" charset="0"/>
          </a:endParaRPr>
        </a:p>
      </dgm:t>
    </dgm:pt>
    <dgm:pt modelId="{2CBACB1E-A0A8-472E-A547-DF63405AF7AC}" type="parTrans" cxnId="{A58272A2-AC82-4C02-B170-A7C63B99297C}">
      <dgm:prSet/>
      <dgm:spPr/>
      <dgm:t>
        <a:bodyPr/>
        <a:lstStyle/>
        <a:p>
          <a:endParaRPr lang="en-US"/>
        </a:p>
      </dgm:t>
    </dgm:pt>
    <dgm:pt modelId="{F8E4490F-7DD8-48BD-B5FE-D3C85F108E40}" type="sibTrans" cxnId="{A58272A2-AC82-4C02-B170-A7C63B99297C}">
      <dgm:prSet/>
      <dgm:spPr/>
      <dgm:t>
        <a:bodyPr/>
        <a:lstStyle/>
        <a:p>
          <a:endParaRPr lang="en-US"/>
        </a:p>
      </dgm:t>
    </dgm:pt>
    <dgm:pt modelId="{F9C993A3-AAC2-1249-AACF-D6C2623C6FE5}" type="pres">
      <dgm:prSet presAssocID="{F930AB77-4255-4FC3-BE32-09830A2B5588}" presName="vert0" presStyleCnt="0">
        <dgm:presLayoutVars>
          <dgm:dir/>
          <dgm:animOne val="branch"/>
          <dgm:animLvl val="lvl"/>
        </dgm:presLayoutVars>
      </dgm:prSet>
      <dgm:spPr/>
    </dgm:pt>
    <dgm:pt modelId="{39CA2130-4D38-CA4B-AA94-640EFEF9B988}" type="pres">
      <dgm:prSet presAssocID="{5BA839CE-FB66-460C-A6A4-AFAF3E1CAB7A}" presName="thickLine" presStyleLbl="alignNode1" presStyleIdx="0" presStyleCnt="4"/>
      <dgm:spPr/>
    </dgm:pt>
    <dgm:pt modelId="{C6E7F0C4-C5AE-D94E-842C-01C01BE1212C}" type="pres">
      <dgm:prSet presAssocID="{5BA839CE-FB66-460C-A6A4-AFAF3E1CAB7A}" presName="horz1" presStyleCnt="0"/>
      <dgm:spPr/>
    </dgm:pt>
    <dgm:pt modelId="{59B62D0C-B3E5-9049-86A3-2D6CAD7A23B9}" type="pres">
      <dgm:prSet presAssocID="{5BA839CE-FB66-460C-A6A4-AFAF3E1CAB7A}" presName="tx1" presStyleLbl="revTx" presStyleIdx="0" presStyleCnt="4"/>
      <dgm:spPr/>
    </dgm:pt>
    <dgm:pt modelId="{A27570E5-2B4A-CF47-AE44-EC0D4F1C9AD9}" type="pres">
      <dgm:prSet presAssocID="{5BA839CE-FB66-460C-A6A4-AFAF3E1CAB7A}" presName="vert1" presStyleCnt="0"/>
      <dgm:spPr/>
    </dgm:pt>
    <dgm:pt modelId="{9191AACE-7E37-2D4D-8C3B-0325B0B2CCF3}" type="pres">
      <dgm:prSet presAssocID="{476CD7A6-193D-49DC-8C70-94451AD8B3AB}" presName="thickLine" presStyleLbl="alignNode1" presStyleIdx="1" presStyleCnt="4"/>
      <dgm:spPr/>
    </dgm:pt>
    <dgm:pt modelId="{CC0FF8DE-026E-B442-A3A5-EE841F26D138}" type="pres">
      <dgm:prSet presAssocID="{476CD7A6-193D-49DC-8C70-94451AD8B3AB}" presName="horz1" presStyleCnt="0"/>
      <dgm:spPr/>
    </dgm:pt>
    <dgm:pt modelId="{10B98C17-42B9-A143-AA51-AEB3E6CFD39B}" type="pres">
      <dgm:prSet presAssocID="{476CD7A6-193D-49DC-8C70-94451AD8B3AB}" presName="tx1" presStyleLbl="revTx" presStyleIdx="1" presStyleCnt="4"/>
      <dgm:spPr/>
    </dgm:pt>
    <dgm:pt modelId="{A54053FE-81B1-D048-ACCC-48EEB35929DE}" type="pres">
      <dgm:prSet presAssocID="{476CD7A6-193D-49DC-8C70-94451AD8B3AB}" presName="vert1" presStyleCnt="0"/>
      <dgm:spPr/>
    </dgm:pt>
    <dgm:pt modelId="{BE099CEF-D02E-E04B-8D80-5CA1B66CDCBA}" type="pres">
      <dgm:prSet presAssocID="{EDF6A9EB-A07F-43CF-A9EE-B9868BCD4D6E}" presName="thickLine" presStyleLbl="alignNode1" presStyleIdx="2" presStyleCnt="4"/>
      <dgm:spPr/>
    </dgm:pt>
    <dgm:pt modelId="{3BFB963B-1314-E34C-A3D3-7CC61373F2E6}" type="pres">
      <dgm:prSet presAssocID="{EDF6A9EB-A07F-43CF-A9EE-B9868BCD4D6E}" presName="horz1" presStyleCnt="0"/>
      <dgm:spPr/>
    </dgm:pt>
    <dgm:pt modelId="{F1506B36-412A-4945-AF59-A0A56A45D925}" type="pres">
      <dgm:prSet presAssocID="{EDF6A9EB-A07F-43CF-A9EE-B9868BCD4D6E}" presName="tx1" presStyleLbl="revTx" presStyleIdx="2" presStyleCnt="4"/>
      <dgm:spPr/>
    </dgm:pt>
    <dgm:pt modelId="{D0DF639F-D805-794D-81A7-B1A7BC5E987B}" type="pres">
      <dgm:prSet presAssocID="{EDF6A9EB-A07F-43CF-A9EE-B9868BCD4D6E}" presName="vert1" presStyleCnt="0"/>
      <dgm:spPr/>
    </dgm:pt>
    <dgm:pt modelId="{6B61D9F2-1FE3-6542-B013-4C994D96461F}" type="pres">
      <dgm:prSet presAssocID="{8BF00A6A-8150-4758-BE28-16EEDB6748B8}" presName="thickLine" presStyleLbl="alignNode1" presStyleIdx="3" presStyleCnt="4"/>
      <dgm:spPr/>
    </dgm:pt>
    <dgm:pt modelId="{C7254920-D424-5E44-B1EA-709B69804314}" type="pres">
      <dgm:prSet presAssocID="{8BF00A6A-8150-4758-BE28-16EEDB6748B8}" presName="horz1" presStyleCnt="0"/>
      <dgm:spPr/>
    </dgm:pt>
    <dgm:pt modelId="{869CFC8D-F6F9-FE48-902E-26AD15801396}" type="pres">
      <dgm:prSet presAssocID="{8BF00A6A-8150-4758-BE28-16EEDB6748B8}" presName="tx1" presStyleLbl="revTx" presStyleIdx="3" presStyleCnt="4"/>
      <dgm:spPr/>
    </dgm:pt>
    <dgm:pt modelId="{3F974025-BA61-674C-9CAA-02CD9B93F0C2}" type="pres">
      <dgm:prSet presAssocID="{8BF00A6A-8150-4758-BE28-16EEDB6748B8}" presName="vert1" presStyleCnt="0"/>
      <dgm:spPr/>
    </dgm:pt>
  </dgm:ptLst>
  <dgm:cxnLst>
    <dgm:cxn modelId="{6C2EDA09-F0CF-4BD1-AC11-BABB9FB0703A}" srcId="{F930AB77-4255-4FC3-BE32-09830A2B5588}" destId="{476CD7A6-193D-49DC-8C70-94451AD8B3AB}" srcOrd="1" destOrd="0" parTransId="{5F5228EA-FD9D-457A-A1CE-EADA4505DF42}" sibTransId="{47AE53F7-6E55-4A01-9A96-6F426EA4DF66}"/>
    <dgm:cxn modelId="{18194D15-F51C-DE47-BC30-A4E55A40BA7D}" type="presOf" srcId="{8BF00A6A-8150-4758-BE28-16EEDB6748B8}" destId="{869CFC8D-F6F9-FE48-902E-26AD15801396}" srcOrd="0" destOrd="0" presId="urn:microsoft.com/office/officeart/2008/layout/LinedList"/>
    <dgm:cxn modelId="{910B6C65-BBA2-45F8-B1FD-4A4A7D7933E0}" srcId="{F930AB77-4255-4FC3-BE32-09830A2B5588}" destId="{EDF6A9EB-A07F-43CF-A9EE-B9868BCD4D6E}" srcOrd="2" destOrd="0" parTransId="{9EFF1064-4FBD-4592-9F5A-61F9B4D8BDFB}" sibTransId="{8A67F331-C896-4B01-9942-D6C6C2FAF91D}"/>
    <dgm:cxn modelId="{6AA44C8D-0807-4540-BF67-1FF463E6E22F}" type="presOf" srcId="{F930AB77-4255-4FC3-BE32-09830A2B5588}" destId="{F9C993A3-AAC2-1249-AACF-D6C2623C6FE5}" srcOrd="0" destOrd="0" presId="urn:microsoft.com/office/officeart/2008/layout/LinedList"/>
    <dgm:cxn modelId="{5A6E0F95-9CE0-114C-9589-FFC4F483B9D3}" type="presOf" srcId="{EDF6A9EB-A07F-43CF-A9EE-B9868BCD4D6E}" destId="{F1506B36-412A-4945-AF59-A0A56A45D925}" srcOrd="0" destOrd="0" presId="urn:microsoft.com/office/officeart/2008/layout/LinedList"/>
    <dgm:cxn modelId="{A58272A2-AC82-4C02-B170-A7C63B99297C}" srcId="{F930AB77-4255-4FC3-BE32-09830A2B5588}" destId="{8BF00A6A-8150-4758-BE28-16EEDB6748B8}" srcOrd="3" destOrd="0" parTransId="{2CBACB1E-A0A8-472E-A547-DF63405AF7AC}" sibTransId="{F8E4490F-7DD8-48BD-B5FE-D3C85F108E40}"/>
    <dgm:cxn modelId="{E5843CCC-9F05-8F4A-BF73-651C3585E931}" type="presOf" srcId="{5BA839CE-FB66-460C-A6A4-AFAF3E1CAB7A}" destId="{59B62D0C-B3E5-9049-86A3-2D6CAD7A23B9}" srcOrd="0" destOrd="0" presId="urn:microsoft.com/office/officeart/2008/layout/LinedList"/>
    <dgm:cxn modelId="{366610D6-AE68-9C4A-817F-97300335AE57}" type="presOf" srcId="{476CD7A6-193D-49DC-8C70-94451AD8B3AB}" destId="{10B98C17-42B9-A143-AA51-AEB3E6CFD39B}" srcOrd="0" destOrd="0" presId="urn:microsoft.com/office/officeart/2008/layout/LinedList"/>
    <dgm:cxn modelId="{1FC6DFFD-ABF3-4805-901C-4D065D609589}" srcId="{F930AB77-4255-4FC3-BE32-09830A2B5588}" destId="{5BA839CE-FB66-460C-A6A4-AFAF3E1CAB7A}" srcOrd="0" destOrd="0" parTransId="{90451295-30BD-4659-95D6-058CBC693B0B}" sibTransId="{4E4D3BBE-BB0B-4233-AE46-F7C98AF2DA70}"/>
    <dgm:cxn modelId="{D3925732-EEDC-1A46-8789-0F141E8D160A}" type="presParOf" srcId="{F9C993A3-AAC2-1249-AACF-D6C2623C6FE5}" destId="{39CA2130-4D38-CA4B-AA94-640EFEF9B988}" srcOrd="0" destOrd="0" presId="urn:microsoft.com/office/officeart/2008/layout/LinedList"/>
    <dgm:cxn modelId="{BAB67B33-3C5B-1E4B-9733-575A4E1A3802}" type="presParOf" srcId="{F9C993A3-AAC2-1249-AACF-D6C2623C6FE5}" destId="{C6E7F0C4-C5AE-D94E-842C-01C01BE1212C}" srcOrd="1" destOrd="0" presId="urn:microsoft.com/office/officeart/2008/layout/LinedList"/>
    <dgm:cxn modelId="{052C442B-3692-844E-9850-1271CD49317C}" type="presParOf" srcId="{C6E7F0C4-C5AE-D94E-842C-01C01BE1212C}" destId="{59B62D0C-B3E5-9049-86A3-2D6CAD7A23B9}" srcOrd="0" destOrd="0" presId="urn:microsoft.com/office/officeart/2008/layout/LinedList"/>
    <dgm:cxn modelId="{12514DF6-F2D8-F54F-BBDA-40A54715F69A}" type="presParOf" srcId="{C6E7F0C4-C5AE-D94E-842C-01C01BE1212C}" destId="{A27570E5-2B4A-CF47-AE44-EC0D4F1C9AD9}" srcOrd="1" destOrd="0" presId="urn:microsoft.com/office/officeart/2008/layout/LinedList"/>
    <dgm:cxn modelId="{DD529B00-450D-E742-9465-BF6DC704B415}" type="presParOf" srcId="{F9C993A3-AAC2-1249-AACF-D6C2623C6FE5}" destId="{9191AACE-7E37-2D4D-8C3B-0325B0B2CCF3}" srcOrd="2" destOrd="0" presId="urn:microsoft.com/office/officeart/2008/layout/LinedList"/>
    <dgm:cxn modelId="{536F6385-9024-5543-8C7B-A94055040AB4}" type="presParOf" srcId="{F9C993A3-AAC2-1249-AACF-D6C2623C6FE5}" destId="{CC0FF8DE-026E-B442-A3A5-EE841F26D138}" srcOrd="3" destOrd="0" presId="urn:microsoft.com/office/officeart/2008/layout/LinedList"/>
    <dgm:cxn modelId="{948FF5E1-17B6-CE42-B71E-011038A34020}" type="presParOf" srcId="{CC0FF8DE-026E-B442-A3A5-EE841F26D138}" destId="{10B98C17-42B9-A143-AA51-AEB3E6CFD39B}" srcOrd="0" destOrd="0" presId="urn:microsoft.com/office/officeart/2008/layout/LinedList"/>
    <dgm:cxn modelId="{F5E841B9-2FFB-F34B-A122-331FDD472E15}" type="presParOf" srcId="{CC0FF8DE-026E-B442-A3A5-EE841F26D138}" destId="{A54053FE-81B1-D048-ACCC-48EEB35929DE}" srcOrd="1" destOrd="0" presId="urn:microsoft.com/office/officeart/2008/layout/LinedList"/>
    <dgm:cxn modelId="{B3AA6FCB-3053-CC42-8B0F-45AC43326DA7}" type="presParOf" srcId="{F9C993A3-AAC2-1249-AACF-D6C2623C6FE5}" destId="{BE099CEF-D02E-E04B-8D80-5CA1B66CDCBA}" srcOrd="4" destOrd="0" presId="urn:microsoft.com/office/officeart/2008/layout/LinedList"/>
    <dgm:cxn modelId="{13EAC830-2987-6947-BD79-DCA47ECE318D}" type="presParOf" srcId="{F9C993A3-AAC2-1249-AACF-D6C2623C6FE5}" destId="{3BFB963B-1314-E34C-A3D3-7CC61373F2E6}" srcOrd="5" destOrd="0" presId="urn:microsoft.com/office/officeart/2008/layout/LinedList"/>
    <dgm:cxn modelId="{3A1B14F0-A16F-3746-8820-B9684D6CC9EA}" type="presParOf" srcId="{3BFB963B-1314-E34C-A3D3-7CC61373F2E6}" destId="{F1506B36-412A-4945-AF59-A0A56A45D925}" srcOrd="0" destOrd="0" presId="urn:microsoft.com/office/officeart/2008/layout/LinedList"/>
    <dgm:cxn modelId="{1368DD31-0ED3-F04C-8F4B-54FAF27F2975}" type="presParOf" srcId="{3BFB963B-1314-E34C-A3D3-7CC61373F2E6}" destId="{D0DF639F-D805-794D-81A7-B1A7BC5E987B}" srcOrd="1" destOrd="0" presId="urn:microsoft.com/office/officeart/2008/layout/LinedList"/>
    <dgm:cxn modelId="{4C1BD7FA-AEF3-1147-94EA-476B0C3F7EE6}" type="presParOf" srcId="{F9C993A3-AAC2-1249-AACF-D6C2623C6FE5}" destId="{6B61D9F2-1FE3-6542-B013-4C994D96461F}" srcOrd="6" destOrd="0" presId="urn:microsoft.com/office/officeart/2008/layout/LinedList"/>
    <dgm:cxn modelId="{04BFFFF2-CBFD-2346-8062-E87AB24295B4}" type="presParOf" srcId="{F9C993A3-AAC2-1249-AACF-D6C2623C6FE5}" destId="{C7254920-D424-5E44-B1EA-709B69804314}" srcOrd="7" destOrd="0" presId="urn:microsoft.com/office/officeart/2008/layout/LinedList"/>
    <dgm:cxn modelId="{C5227AA3-78C9-4347-ABB4-68127AF81E8E}" type="presParOf" srcId="{C7254920-D424-5E44-B1EA-709B69804314}" destId="{869CFC8D-F6F9-FE48-902E-26AD15801396}" srcOrd="0" destOrd="0" presId="urn:microsoft.com/office/officeart/2008/layout/LinedList"/>
    <dgm:cxn modelId="{78EF7A3F-C7AD-BF4E-9467-9573F0F666F8}" type="presParOf" srcId="{C7254920-D424-5E44-B1EA-709B69804314}" destId="{3F974025-BA61-674C-9CAA-02CD9B93F0C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759D0C-93DF-4F7C-9255-D13F81142B24}" type="doc">
      <dgm:prSet loTypeId="urn:microsoft.com/office/officeart/2018/2/layout/IconLabel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54A14F3A-582F-465A-B4E2-96D62EA9AC38}">
      <dgm:prSet/>
      <dgm:spPr/>
      <dgm:t>
        <a:bodyPr/>
        <a:lstStyle/>
        <a:p>
          <a:r>
            <a:rPr lang="cs-CZ" dirty="0">
              <a:latin typeface="Pepi" panose="02000503000000020004" pitchFamily="2" charset="0"/>
            </a:rPr>
            <a:t>Chceme komentovat zdravotnictví, plánované změny, chystané kroky, ale i podněcovat diskusi nad potřebnými změnami</a:t>
          </a:r>
          <a:endParaRPr lang="en-US" dirty="0">
            <a:latin typeface="Pepi" panose="02000503000000020004" pitchFamily="2" charset="0"/>
          </a:endParaRPr>
        </a:p>
      </dgm:t>
    </dgm:pt>
    <dgm:pt modelId="{67A70F79-6981-4EDD-B7FD-CDF646A354BF}" type="parTrans" cxnId="{822CFAAA-0159-4F5F-B7C9-99433C33F490}">
      <dgm:prSet/>
      <dgm:spPr/>
      <dgm:t>
        <a:bodyPr/>
        <a:lstStyle/>
        <a:p>
          <a:endParaRPr lang="en-US"/>
        </a:p>
      </dgm:t>
    </dgm:pt>
    <dgm:pt modelId="{63A2A580-1418-457C-BCC2-4E6712DC964A}" type="sibTrans" cxnId="{822CFAAA-0159-4F5F-B7C9-99433C33F490}">
      <dgm:prSet/>
      <dgm:spPr/>
      <dgm:t>
        <a:bodyPr/>
        <a:lstStyle/>
        <a:p>
          <a:endParaRPr lang="en-US"/>
        </a:p>
      </dgm:t>
    </dgm:pt>
    <dgm:pt modelId="{79959E9E-20A0-4343-A675-745668BCEB75}">
      <dgm:prSet/>
      <dgm:spPr/>
      <dgm:t>
        <a:bodyPr/>
        <a:lstStyle/>
        <a:p>
          <a:r>
            <a:rPr lang="cs-CZ" dirty="0">
              <a:latin typeface="Pepi" panose="02000503000000020004" pitchFamily="2" charset="0"/>
            </a:rPr>
            <a:t>Máme tu nejlepší odbornou základnu, chceme nabízet analýzy a řešení, chceme pracovat pro pacienty </a:t>
          </a:r>
          <a:endParaRPr lang="en-US" dirty="0">
            <a:latin typeface="Pepi" panose="02000503000000020004" pitchFamily="2" charset="0"/>
          </a:endParaRPr>
        </a:p>
      </dgm:t>
    </dgm:pt>
    <dgm:pt modelId="{4E4BEBFF-D7D5-4D01-B62A-B71A4B5474A7}" type="parTrans" cxnId="{6568DA38-15F4-4DC7-9D14-1982719FE3F9}">
      <dgm:prSet/>
      <dgm:spPr/>
      <dgm:t>
        <a:bodyPr/>
        <a:lstStyle/>
        <a:p>
          <a:endParaRPr lang="en-US"/>
        </a:p>
      </dgm:t>
    </dgm:pt>
    <dgm:pt modelId="{D4372B01-1D9D-4B4B-AF20-FB7A49E18D68}" type="sibTrans" cxnId="{6568DA38-15F4-4DC7-9D14-1982719FE3F9}">
      <dgm:prSet/>
      <dgm:spPr/>
      <dgm:t>
        <a:bodyPr/>
        <a:lstStyle/>
        <a:p>
          <a:endParaRPr lang="en-US"/>
        </a:p>
      </dgm:t>
    </dgm:pt>
    <dgm:pt modelId="{5DAB457E-9705-427D-8EC0-B41036748080}">
      <dgm:prSet/>
      <dgm:spPr/>
      <dgm:t>
        <a:bodyPr/>
        <a:lstStyle/>
        <a:p>
          <a:r>
            <a:rPr lang="cs-CZ" dirty="0">
              <a:latin typeface="Pepi" panose="02000503000000020004" pitchFamily="2" charset="0"/>
            </a:rPr>
            <a:t>Cílem je pozitivně ovlivnit fungování zdravotnictví, aby ze změn vždy profitoval pacient</a:t>
          </a:r>
          <a:endParaRPr lang="en-US" dirty="0">
            <a:latin typeface="Pepi" panose="02000503000000020004" pitchFamily="2" charset="0"/>
          </a:endParaRPr>
        </a:p>
      </dgm:t>
    </dgm:pt>
    <dgm:pt modelId="{7B9BAA06-AEEA-4EBC-AAAB-BE06E8462116}" type="parTrans" cxnId="{9260880D-3FEB-4463-AFAD-D613D4F41DBE}">
      <dgm:prSet/>
      <dgm:spPr/>
      <dgm:t>
        <a:bodyPr/>
        <a:lstStyle/>
        <a:p>
          <a:endParaRPr lang="en-US"/>
        </a:p>
      </dgm:t>
    </dgm:pt>
    <dgm:pt modelId="{64E83F75-A3E4-439B-BFB8-8457793ED4C2}" type="sibTrans" cxnId="{9260880D-3FEB-4463-AFAD-D613D4F41DBE}">
      <dgm:prSet/>
      <dgm:spPr/>
      <dgm:t>
        <a:bodyPr/>
        <a:lstStyle/>
        <a:p>
          <a:endParaRPr lang="en-US"/>
        </a:p>
      </dgm:t>
    </dgm:pt>
    <dgm:pt modelId="{93F8B911-8B4D-4398-8FD8-F0F08B5DA129}">
      <dgm:prSet/>
      <dgm:spPr/>
      <dgm:t>
        <a:bodyPr/>
        <a:lstStyle/>
        <a:p>
          <a:r>
            <a:rPr lang="cs-CZ" dirty="0">
              <a:latin typeface="Pepi" panose="02000503000000020004" pitchFamily="2" charset="0"/>
            </a:rPr>
            <a:t>Jen dobře informovaný pacient může být rovnocennějším partnerem lékařům a zdravotním pojišťovnám, může dobře hájit svoje zájmy</a:t>
          </a:r>
          <a:endParaRPr lang="en-US" dirty="0">
            <a:latin typeface="Pepi" panose="02000503000000020004" pitchFamily="2" charset="0"/>
          </a:endParaRPr>
        </a:p>
      </dgm:t>
    </dgm:pt>
    <dgm:pt modelId="{771331CE-2A17-4C63-B160-178F05535154}" type="parTrans" cxnId="{078D6005-FCA8-4D39-A5EE-BBB9A2F628B8}">
      <dgm:prSet/>
      <dgm:spPr/>
      <dgm:t>
        <a:bodyPr/>
        <a:lstStyle/>
        <a:p>
          <a:endParaRPr lang="en-US"/>
        </a:p>
      </dgm:t>
    </dgm:pt>
    <dgm:pt modelId="{532B6C65-FB13-4781-9B23-C7444C48AD99}" type="sibTrans" cxnId="{078D6005-FCA8-4D39-A5EE-BBB9A2F628B8}">
      <dgm:prSet/>
      <dgm:spPr/>
      <dgm:t>
        <a:bodyPr/>
        <a:lstStyle/>
        <a:p>
          <a:endParaRPr lang="en-US"/>
        </a:p>
      </dgm:t>
    </dgm:pt>
    <dgm:pt modelId="{E380EC6E-01EF-47C8-8563-718A38E4CD80}">
      <dgm:prSet/>
      <dgm:spPr/>
      <dgm:t>
        <a:bodyPr/>
        <a:lstStyle/>
        <a:p>
          <a:r>
            <a:rPr lang="cs-CZ" dirty="0">
              <a:latin typeface="Pepi" panose="02000503000000020004" pitchFamily="2" charset="0"/>
            </a:rPr>
            <a:t>Chytrý pacient je schopen ve svůj prospěch přetvářet systém – proto je součástí i Institut chytrého pacienta na webu.</a:t>
          </a:r>
          <a:endParaRPr lang="en-US" dirty="0">
            <a:latin typeface="Pepi" panose="02000503000000020004" pitchFamily="2" charset="0"/>
          </a:endParaRPr>
        </a:p>
      </dgm:t>
    </dgm:pt>
    <dgm:pt modelId="{A2AEB582-84B8-4BD5-8194-45A76E994DB8}" type="parTrans" cxnId="{1B0688DB-246E-4F0E-9D12-D96CAA61F2DB}">
      <dgm:prSet/>
      <dgm:spPr/>
      <dgm:t>
        <a:bodyPr/>
        <a:lstStyle/>
        <a:p>
          <a:endParaRPr lang="en-US"/>
        </a:p>
      </dgm:t>
    </dgm:pt>
    <dgm:pt modelId="{5B7B7D29-2CF7-4194-B278-996D0B59392F}" type="sibTrans" cxnId="{1B0688DB-246E-4F0E-9D12-D96CAA61F2DB}">
      <dgm:prSet/>
      <dgm:spPr/>
      <dgm:t>
        <a:bodyPr/>
        <a:lstStyle/>
        <a:p>
          <a:endParaRPr lang="en-US"/>
        </a:p>
      </dgm:t>
    </dgm:pt>
    <dgm:pt modelId="{14DF596D-457E-4DE2-B770-C30FFC7D9D6D}" type="pres">
      <dgm:prSet presAssocID="{C3759D0C-93DF-4F7C-9255-D13F81142B24}" presName="root" presStyleCnt="0">
        <dgm:presLayoutVars>
          <dgm:dir/>
          <dgm:resizeHandles val="exact"/>
        </dgm:presLayoutVars>
      </dgm:prSet>
      <dgm:spPr/>
    </dgm:pt>
    <dgm:pt modelId="{8FF0C8E5-A6B6-46FA-8F18-3564413BC980}" type="pres">
      <dgm:prSet presAssocID="{54A14F3A-582F-465A-B4E2-96D62EA9AC38}" presName="compNode" presStyleCnt="0"/>
      <dgm:spPr/>
    </dgm:pt>
    <dgm:pt modelId="{8AA35027-9C82-4FDA-A047-64A35E8CE1E0}" type="pres">
      <dgm:prSet presAssocID="{54A14F3A-582F-465A-B4E2-96D62EA9AC38}"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552F2113-6D7D-466B-BD13-8F6D152757BF}" type="pres">
      <dgm:prSet presAssocID="{54A14F3A-582F-465A-B4E2-96D62EA9AC38}" presName="spaceRect" presStyleCnt="0"/>
      <dgm:spPr/>
    </dgm:pt>
    <dgm:pt modelId="{E98420C1-3EE4-4EDE-8505-572EEDCE24E3}" type="pres">
      <dgm:prSet presAssocID="{54A14F3A-582F-465A-B4E2-96D62EA9AC38}" presName="textRect" presStyleLbl="revTx" presStyleIdx="0" presStyleCnt="5">
        <dgm:presLayoutVars>
          <dgm:chMax val="1"/>
          <dgm:chPref val="1"/>
        </dgm:presLayoutVars>
      </dgm:prSet>
      <dgm:spPr/>
    </dgm:pt>
    <dgm:pt modelId="{4F5958AD-1F26-4914-A377-D54E728A7A0B}" type="pres">
      <dgm:prSet presAssocID="{63A2A580-1418-457C-BCC2-4E6712DC964A}" presName="sibTrans" presStyleCnt="0"/>
      <dgm:spPr/>
    </dgm:pt>
    <dgm:pt modelId="{A21C1C5A-6978-43CC-AB37-196E5832FB70}" type="pres">
      <dgm:prSet presAssocID="{79959E9E-20A0-4343-A675-745668BCEB75}" presName="compNode" presStyleCnt="0"/>
      <dgm:spPr/>
    </dgm:pt>
    <dgm:pt modelId="{A0D1CC25-73EC-4E9E-8998-B4CE6015BC1C}" type="pres">
      <dgm:prSet presAssocID="{79959E9E-20A0-4343-A675-745668BCEB75}"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ghtbulb"/>
        </a:ext>
      </dgm:extLst>
    </dgm:pt>
    <dgm:pt modelId="{4B5D4871-9EDD-45FD-9D40-C13639DB30DE}" type="pres">
      <dgm:prSet presAssocID="{79959E9E-20A0-4343-A675-745668BCEB75}" presName="spaceRect" presStyleCnt="0"/>
      <dgm:spPr/>
    </dgm:pt>
    <dgm:pt modelId="{8C473235-8D21-4E9C-8F96-01DD5922D744}" type="pres">
      <dgm:prSet presAssocID="{79959E9E-20A0-4343-A675-745668BCEB75}" presName="textRect" presStyleLbl="revTx" presStyleIdx="1" presStyleCnt="5">
        <dgm:presLayoutVars>
          <dgm:chMax val="1"/>
          <dgm:chPref val="1"/>
        </dgm:presLayoutVars>
      </dgm:prSet>
      <dgm:spPr/>
    </dgm:pt>
    <dgm:pt modelId="{05A5EF89-7698-4FCD-9956-258995BF3314}" type="pres">
      <dgm:prSet presAssocID="{D4372B01-1D9D-4B4B-AF20-FB7A49E18D68}" presName="sibTrans" presStyleCnt="0"/>
      <dgm:spPr/>
    </dgm:pt>
    <dgm:pt modelId="{BE478A2F-E13D-4009-A2A5-E6F6652FC861}" type="pres">
      <dgm:prSet presAssocID="{5DAB457E-9705-427D-8EC0-B41036748080}" presName="compNode" presStyleCnt="0"/>
      <dgm:spPr/>
    </dgm:pt>
    <dgm:pt modelId="{934A1943-6522-4C07-AEF1-259863CEC3CF}" type="pres">
      <dgm:prSet presAssocID="{5DAB457E-9705-427D-8EC0-B41036748080}"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BC1482B8-D203-4535-97D3-E75A71981646}" type="pres">
      <dgm:prSet presAssocID="{5DAB457E-9705-427D-8EC0-B41036748080}" presName="spaceRect" presStyleCnt="0"/>
      <dgm:spPr/>
    </dgm:pt>
    <dgm:pt modelId="{27B36FE8-FEAB-42AC-9CC3-00394B17B751}" type="pres">
      <dgm:prSet presAssocID="{5DAB457E-9705-427D-8EC0-B41036748080}" presName="textRect" presStyleLbl="revTx" presStyleIdx="2" presStyleCnt="5">
        <dgm:presLayoutVars>
          <dgm:chMax val="1"/>
          <dgm:chPref val="1"/>
        </dgm:presLayoutVars>
      </dgm:prSet>
      <dgm:spPr/>
    </dgm:pt>
    <dgm:pt modelId="{0ACD4E72-232A-423C-8D7A-5A0D2DF7C388}" type="pres">
      <dgm:prSet presAssocID="{64E83F75-A3E4-439B-BFB8-8457793ED4C2}" presName="sibTrans" presStyleCnt="0"/>
      <dgm:spPr/>
    </dgm:pt>
    <dgm:pt modelId="{10D49569-89E4-456D-ACDE-A426E6274975}" type="pres">
      <dgm:prSet presAssocID="{93F8B911-8B4D-4398-8FD8-F0F08B5DA129}" presName="compNode" presStyleCnt="0"/>
      <dgm:spPr/>
    </dgm:pt>
    <dgm:pt modelId="{38AE79FE-0096-4E43-89C0-EF0115B60A20}" type="pres">
      <dgm:prSet presAssocID="{93F8B911-8B4D-4398-8FD8-F0F08B5DA12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Angel Face with Solid Fill"/>
        </a:ext>
      </dgm:extLst>
    </dgm:pt>
    <dgm:pt modelId="{47C8664C-DAEB-4383-A86D-B7480462933D}" type="pres">
      <dgm:prSet presAssocID="{93F8B911-8B4D-4398-8FD8-F0F08B5DA129}" presName="spaceRect" presStyleCnt="0"/>
      <dgm:spPr/>
    </dgm:pt>
    <dgm:pt modelId="{8279D854-07FB-4997-8679-E6B4310804E5}" type="pres">
      <dgm:prSet presAssocID="{93F8B911-8B4D-4398-8FD8-F0F08B5DA129}" presName="textRect" presStyleLbl="revTx" presStyleIdx="3" presStyleCnt="5">
        <dgm:presLayoutVars>
          <dgm:chMax val="1"/>
          <dgm:chPref val="1"/>
        </dgm:presLayoutVars>
      </dgm:prSet>
      <dgm:spPr/>
    </dgm:pt>
    <dgm:pt modelId="{A1D82661-CDE9-40F5-AD03-60C7BC9743FE}" type="pres">
      <dgm:prSet presAssocID="{532B6C65-FB13-4781-9B23-C7444C48AD99}" presName="sibTrans" presStyleCnt="0"/>
      <dgm:spPr/>
    </dgm:pt>
    <dgm:pt modelId="{41A5A2DD-55EA-4E36-B8BB-6A72BF237DFB}" type="pres">
      <dgm:prSet presAssocID="{E380EC6E-01EF-47C8-8563-718A38E4CD80}" presName="compNode" presStyleCnt="0"/>
      <dgm:spPr/>
    </dgm:pt>
    <dgm:pt modelId="{2B19F78D-8D0E-4AF5-9A32-23F4628CFBF8}" type="pres">
      <dgm:prSet presAssocID="{E380EC6E-01EF-47C8-8563-718A38E4CD80}"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ead with Gears"/>
        </a:ext>
      </dgm:extLst>
    </dgm:pt>
    <dgm:pt modelId="{7BF44129-400B-4EA6-8EBB-DA7E9BE277C4}" type="pres">
      <dgm:prSet presAssocID="{E380EC6E-01EF-47C8-8563-718A38E4CD80}" presName="spaceRect" presStyleCnt="0"/>
      <dgm:spPr/>
    </dgm:pt>
    <dgm:pt modelId="{9642DE66-DDC9-4D2E-AA38-6301B5758162}" type="pres">
      <dgm:prSet presAssocID="{E380EC6E-01EF-47C8-8563-718A38E4CD80}" presName="textRect" presStyleLbl="revTx" presStyleIdx="4" presStyleCnt="5">
        <dgm:presLayoutVars>
          <dgm:chMax val="1"/>
          <dgm:chPref val="1"/>
        </dgm:presLayoutVars>
      </dgm:prSet>
      <dgm:spPr/>
    </dgm:pt>
  </dgm:ptLst>
  <dgm:cxnLst>
    <dgm:cxn modelId="{078D6005-FCA8-4D39-A5EE-BBB9A2F628B8}" srcId="{C3759D0C-93DF-4F7C-9255-D13F81142B24}" destId="{93F8B911-8B4D-4398-8FD8-F0F08B5DA129}" srcOrd="3" destOrd="0" parTransId="{771331CE-2A17-4C63-B160-178F05535154}" sibTransId="{532B6C65-FB13-4781-9B23-C7444C48AD99}"/>
    <dgm:cxn modelId="{BDA13D09-D0C9-4B38-A7C3-9B8E4E4146EA}" type="presOf" srcId="{79959E9E-20A0-4343-A675-745668BCEB75}" destId="{8C473235-8D21-4E9C-8F96-01DD5922D744}" srcOrd="0" destOrd="0" presId="urn:microsoft.com/office/officeart/2018/2/layout/IconLabelList"/>
    <dgm:cxn modelId="{9260880D-3FEB-4463-AFAD-D613D4F41DBE}" srcId="{C3759D0C-93DF-4F7C-9255-D13F81142B24}" destId="{5DAB457E-9705-427D-8EC0-B41036748080}" srcOrd="2" destOrd="0" parTransId="{7B9BAA06-AEEA-4EBC-AAAB-BE06E8462116}" sibTransId="{64E83F75-A3E4-439B-BFB8-8457793ED4C2}"/>
    <dgm:cxn modelId="{6568DA38-15F4-4DC7-9D14-1982719FE3F9}" srcId="{C3759D0C-93DF-4F7C-9255-D13F81142B24}" destId="{79959E9E-20A0-4343-A675-745668BCEB75}" srcOrd="1" destOrd="0" parTransId="{4E4BEBFF-D7D5-4D01-B62A-B71A4B5474A7}" sibTransId="{D4372B01-1D9D-4B4B-AF20-FB7A49E18D68}"/>
    <dgm:cxn modelId="{4BE1573D-3DF3-47A5-9B2E-16D06C77B58A}" type="presOf" srcId="{E380EC6E-01EF-47C8-8563-718A38E4CD80}" destId="{9642DE66-DDC9-4D2E-AA38-6301B5758162}" srcOrd="0" destOrd="0" presId="urn:microsoft.com/office/officeart/2018/2/layout/IconLabelList"/>
    <dgm:cxn modelId="{69FAAC9D-FD62-4BCD-9F00-B35546D30F0D}" type="presOf" srcId="{C3759D0C-93DF-4F7C-9255-D13F81142B24}" destId="{14DF596D-457E-4DE2-B770-C30FFC7D9D6D}" srcOrd="0" destOrd="0" presId="urn:microsoft.com/office/officeart/2018/2/layout/IconLabelList"/>
    <dgm:cxn modelId="{8E0ADFA8-FF01-4FFB-A586-70D01A488007}" type="presOf" srcId="{5DAB457E-9705-427D-8EC0-B41036748080}" destId="{27B36FE8-FEAB-42AC-9CC3-00394B17B751}" srcOrd="0" destOrd="0" presId="urn:microsoft.com/office/officeart/2018/2/layout/IconLabelList"/>
    <dgm:cxn modelId="{822CFAAA-0159-4F5F-B7C9-99433C33F490}" srcId="{C3759D0C-93DF-4F7C-9255-D13F81142B24}" destId="{54A14F3A-582F-465A-B4E2-96D62EA9AC38}" srcOrd="0" destOrd="0" parTransId="{67A70F79-6981-4EDD-B7FD-CDF646A354BF}" sibTransId="{63A2A580-1418-457C-BCC2-4E6712DC964A}"/>
    <dgm:cxn modelId="{2BB8FFAE-BE1E-44D7-89F7-DBDA0C3CD947}" type="presOf" srcId="{54A14F3A-582F-465A-B4E2-96D62EA9AC38}" destId="{E98420C1-3EE4-4EDE-8505-572EEDCE24E3}" srcOrd="0" destOrd="0" presId="urn:microsoft.com/office/officeart/2018/2/layout/IconLabelList"/>
    <dgm:cxn modelId="{1B0688DB-246E-4F0E-9D12-D96CAA61F2DB}" srcId="{C3759D0C-93DF-4F7C-9255-D13F81142B24}" destId="{E380EC6E-01EF-47C8-8563-718A38E4CD80}" srcOrd="4" destOrd="0" parTransId="{A2AEB582-84B8-4BD5-8194-45A76E994DB8}" sibTransId="{5B7B7D29-2CF7-4194-B278-996D0B59392F}"/>
    <dgm:cxn modelId="{4F9041F1-688C-4047-9D87-503A7CC69544}" type="presOf" srcId="{93F8B911-8B4D-4398-8FD8-F0F08B5DA129}" destId="{8279D854-07FB-4997-8679-E6B4310804E5}" srcOrd="0" destOrd="0" presId="urn:microsoft.com/office/officeart/2018/2/layout/IconLabelList"/>
    <dgm:cxn modelId="{6E05BF40-3632-4E77-93CB-58559F507DA2}" type="presParOf" srcId="{14DF596D-457E-4DE2-B770-C30FFC7D9D6D}" destId="{8FF0C8E5-A6B6-46FA-8F18-3564413BC980}" srcOrd="0" destOrd="0" presId="urn:microsoft.com/office/officeart/2018/2/layout/IconLabelList"/>
    <dgm:cxn modelId="{F93F4F9F-EB2A-4144-9E14-985EAE91EEA9}" type="presParOf" srcId="{8FF0C8E5-A6B6-46FA-8F18-3564413BC980}" destId="{8AA35027-9C82-4FDA-A047-64A35E8CE1E0}" srcOrd="0" destOrd="0" presId="urn:microsoft.com/office/officeart/2018/2/layout/IconLabelList"/>
    <dgm:cxn modelId="{1A7F73BC-5A50-40D8-B948-1A633354B5E1}" type="presParOf" srcId="{8FF0C8E5-A6B6-46FA-8F18-3564413BC980}" destId="{552F2113-6D7D-466B-BD13-8F6D152757BF}" srcOrd="1" destOrd="0" presId="urn:microsoft.com/office/officeart/2018/2/layout/IconLabelList"/>
    <dgm:cxn modelId="{A2774E92-46C4-42A9-A625-938C74F6F57F}" type="presParOf" srcId="{8FF0C8E5-A6B6-46FA-8F18-3564413BC980}" destId="{E98420C1-3EE4-4EDE-8505-572EEDCE24E3}" srcOrd="2" destOrd="0" presId="urn:microsoft.com/office/officeart/2018/2/layout/IconLabelList"/>
    <dgm:cxn modelId="{5A0046A4-2638-41E5-8A39-9BE1351A9D6C}" type="presParOf" srcId="{14DF596D-457E-4DE2-B770-C30FFC7D9D6D}" destId="{4F5958AD-1F26-4914-A377-D54E728A7A0B}" srcOrd="1" destOrd="0" presId="urn:microsoft.com/office/officeart/2018/2/layout/IconLabelList"/>
    <dgm:cxn modelId="{46FAED98-F09D-43E3-AE3D-DA8807F8DB5B}" type="presParOf" srcId="{14DF596D-457E-4DE2-B770-C30FFC7D9D6D}" destId="{A21C1C5A-6978-43CC-AB37-196E5832FB70}" srcOrd="2" destOrd="0" presId="urn:microsoft.com/office/officeart/2018/2/layout/IconLabelList"/>
    <dgm:cxn modelId="{5B01060C-1B03-4CE3-9559-5A0A04F3377B}" type="presParOf" srcId="{A21C1C5A-6978-43CC-AB37-196E5832FB70}" destId="{A0D1CC25-73EC-4E9E-8998-B4CE6015BC1C}" srcOrd="0" destOrd="0" presId="urn:microsoft.com/office/officeart/2018/2/layout/IconLabelList"/>
    <dgm:cxn modelId="{FF1A5D98-6D6F-4F68-835F-BB5E5F2507A7}" type="presParOf" srcId="{A21C1C5A-6978-43CC-AB37-196E5832FB70}" destId="{4B5D4871-9EDD-45FD-9D40-C13639DB30DE}" srcOrd="1" destOrd="0" presId="urn:microsoft.com/office/officeart/2018/2/layout/IconLabelList"/>
    <dgm:cxn modelId="{C29A1EE8-4E8B-48B5-9CBC-E0AB21C76699}" type="presParOf" srcId="{A21C1C5A-6978-43CC-AB37-196E5832FB70}" destId="{8C473235-8D21-4E9C-8F96-01DD5922D744}" srcOrd="2" destOrd="0" presId="urn:microsoft.com/office/officeart/2018/2/layout/IconLabelList"/>
    <dgm:cxn modelId="{08A1D402-1546-4254-ADDE-D963A58F773D}" type="presParOf" srcId="{14DF596D-457E-4DE2-B770-C30FFC7D9D6D}" destId="{05A5EF89-7698-4FCD-9956-258995BF3314}" srcOrd="3" destOrd="0" presId="urn:microsoft.com/office/officeart/2018/2/layout/IconLabelList"/>
    <dgm:cxn modelId="{A63CF1E3-D2A2-447F-8FAE-F7A3F27BD1DD}" type="presParOf" srcId="{14DF596D-457E-4DE2-B770-C30FFC7D9D6D}" destId="{BE478A2F-E13D-4009-A2A5-E6F6652FC861}" srcOrd="4" destOrd="0" presId="urn:microsoft.com/office/officeart/2018/2/layout/IconLabelList"/>
    <dgm:cxn modelId="{BA928E46-863D-4ECE-AD9C-5DBF7E3B562D}" type="presParOf" srcId="{BE478A2F-E13D-4009-A2A5-E6F6652FC861}" destId="{934A1943-6522-4C07-AEF1-259863CEC3CF}" srcOrd="0" destOrd="0" presId="urn:microsoft.com/office/officeart/2018/2/layout/IconLabelList"/>
    <dgm:cxn modelId="{DA2D5799-B9DF-42AB-89EA-493B046634CF}" type="presParOf" srcId="{BE478A2F-E13D-4009-A2A5-E6F6652FC861}" destId="{BC1482B8-D203-4535-97D3-E75A71981646}" srcOrd="1" destOrd="0" presId="urn:microsoft.com/office/officeart/2018/2/layout/IconLabelList"/>
    <dgm:cxn modelId="{ED085FF2-E4E2-453B-B609-E3650FF0B394}" type="presParOf" srcId="{BE478A2F-E13D-4009-A2A5-E6F6652FC861}" destId="{27B36FE8-FEAB-42AC-9CC3-00394B17B751}" srcOrd="2" destOrd="0" presId="urn:microsoft.com/office/officeart/2018/2/layout/IconLabelList"/>
    <dgm:cxn modelId="{4B044CB0-E705-404B-92CC-60BC432A2005}" type="presParOf" srcId="{14DF596D-457E-4DE2-B770-C30FFC7D9D6D}" destId="{0ACD4E72-232A-423C-8D7A-5A0D2DF7C388}" srcOrd="5" destOrd="0" presId="urn:microsoft.com/office/officeart/2018/2/layout/IconLabelList"/>
    <dgm:cxn modelId="{F2F88B81-D0C5-47C4-96EC-B9F37C7C2EA4}" type="presParOf" srcId="{14DF596D-457E-4DE2-B770-C30FFC7D9D6D}" destId="{10D49569-89E4-456D-ACDE-A426E6274975}" srcOrd="6" destOrd="0" presId="urn:microsoft.com/office/officeart/2018/2/layout/IconLabelList"/>
    <dgm:cxn modelId="{9AB53377-C3D0-4B53-AD6E-618DA2674F20}" type="presParOf" srcId="{10D49569-89E4-456D-ACDE-A426E6274975}" destId="{38AE79FE-0096-4E43-89C0-EF0115B60A20}" srcOrd="0" destOrd="0" presId="urn:microsoft.com/office/officeart/2018/2/layout/IconLabelList"/>
    <dgm:cxn modelId="{BB0DE8EE-B9B7-4D5D-AE1B-88B810EDB8D1}" type="presParOf" srcId="{10D49569-89E4-456D-ACDE-A426E6274975}" destId="{47C8664C-DAEB-4383-A86D-B7480462933D}" srcOrd="1" destOrd="0" presId="urn:microsoft.com/office/officeart/2018/2/layout/IconLabelList"/>
    <dgm:cxn modelId="{5019BE8B-7E00-4F1F-8F24-523AC54797FB}" type="presParOf" srcId="{10D49569-89E4-456D-ACDE-A426E6274975}" destId="{8279D854-07FB-4997-8679-E6B4310804E5}" srcOrd="2" destOrd="0" presId="urn:microsoft.com/office/officeart/2018/2/layout/IconLabelList"/>
    <dgm:cxn modelId="{991E7400-5ADF-4FDE-A108-B43BE3130306}" type="presParOf" srcId="{14DF596D-457E-4DE2-B770-C30FFC7D9D6D}" destId="{A1D82661-CDE9-40F5-AD03-60C7BC9743FE}" srcOrd="7" destOrd="0" presId="urn:microsoft.com/office/officeart/2018/2/layout/IconLabelList"/>
    <dgm:cxn modelId="{73ECF907-1324-4679-8B6E-15C41E34F172}" type="presParOf" srcId="{14DF596D-457E-4DE2-B770-C30FFC7D9D6D}" destId="{41A5A2DD-55EA-4E36-B8BB-6A72BF237DFB}" srcOrd="8" destOrd="0" presId="urn:microsoft.com/office/officeart/2018/2/layout/IconLabelList"/>
    <dgm:cxn modelId="{7875D370-6CE4-4B9B-8D7A-2A1F19E20E1E}" type="presParOf" srcId="{41A5A2DD-55EA-4E36-B8BB-6A72BF237DFB}" destId="{2B19F78D-8D0E-4AF5-9A32-23F4628CFBF8}" srcOrd="0" destOrd="0" presId="urn:microsoft.com/office/officeart/2018/2/layout/IconLabelList"/>
    <dgm:cxn modelId="{93B81CFA-F27F-49A4-97E6-A14647D8414A}" type="presParOf" srcId="{41A5A2DD-55EA-4E36-B8BB-6A72BF237DFB}" destId="{7BF44129-400B-4EA6-8EBB-DA7E9BE277C4}" srcOrd="1" destOrd="0" presId="urn:microsoft.com/office/officeart/2018/2/layout/IconLabelList"/>
    <dgm:cxn modelId="{00C0811A-4CDB-440D-8933-1F5AE94D8510}" type="presParOf" srcId="{41A5A2DD-55EA-4E36-B8BB-6A72BF237DFB}" destId="{9642DE66-DDC9-4D2E-AA38-6301B5758162}"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2700E5-47AD-4148-99E8-29FA1141012A}">
      <dsp:nvSpPr>
        <dsp:cNvPr id="0" name=""/>
        <dsp:cNvSpPr/>
      </dsp:nvSpPr>
      <dsp:spPr>
        <a:xfrm>
          <a:off x="0" y="153606"/>
          <a:ext cx="6513603" cy="136431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latin typeface="Pepi" panose="02000503000000020004" pitchFamily="2" charset="0"/>
            </a:rPr>
            <a:t>Senátorská ústavní stížnost: systém úhrad ZZ ve zdravotnictví prý silně diskriminuje pacienty v některých regionech. Ve skutečnosti jde senátorům a autorům této stížnosti o právo na svobodné podnikání – tam pacient opravdu není</a:t>
          </a:r>
          <a:endParaRPr lang="en-US" sz="1400" kern="1200" dirty="0">
            <a:latin typeface="Pepi" panose="02000503000000020004" pitchFamily="2" charset="0"/>
          </a:endParaRPr>
        </a:p>
      </dsp:txBody>
      <dsp:txXfrm>
        <a:off x="66600" y="220206"/>
        <a:ext cx="6380403" cy="1231113"/>
      </dsp:txXfrm>
    </dsp:sp>
    <dsp:sp modelId="{DB9BB88C-B692-1143-807E-E8EE2F718857}">
      <dsp:nvSpPr>
        <dsp:cNvPr id="0" name=""/>
        <dsp:cNvSpPr/>
      </dsp:nvSpPr>
      <dsp:spPr>
        <a:xfrm>
          <a:off x="0" y="1558239"/>
          <a:ext cx="6513603" cy="1364313"/>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latin typeface="Pepi" panose="02000503000000020004" pitchFamily="2" charset="0"/>
            </a:rPr>
            <a:t>Podobně záchrana akutní lůžkové péče v některých malých nemocnicích, které nemají personál nebo nehospodaří efektivně, rovněž není vedena v zájmu pacienta</a:t>
          </a:r>
          <a:endParaRPr lang="en-US" sz="1400" kern="1200" dirty="0">
            <a:latin typeface="Pepi" panose="02000503000000020004" pitchFamily="2" charset="0"/>
          </a:endParaRPr>
        </a:p>
      </dsp:txBody>
      <dsp:txXfrm>
        <a:off x="66600" y="1624839"/>
        <a:ext cx="6380403" cy="1231113"/>
      </dsp:txXfrm>
    </dsp:sp>
    <dsp:sp modelId="{62E37FD9-D69A-0A43-9197-0BD600792307}">
      <dsp:nvSpPr>
        <dsp:cNvPr id="0" name=""/>
        <dsp:cNvSpPr/>
      </dsp:nvSpPr>
      <dsp:spPr>
        <a:xfrm>
          <a:off x="0" y="2962873"/>
          <a:ext cx="6513603" cy="1364313"/>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latin typeface="Pepi" panose="02000503000000020004" pitchFamily="2" charset="0"/>
            </a:rPr>
            <a:t>Podobně snahy předat lékárny do rukou lékárníků také nejsou vedeny v zájmu pacientů, vlastnictví není pro pacienta důležité, potřebuje kvalitní službu</a:t>
          </a:r>
          <a:endParaRPr lang="en-US" sz="1400" kern="1200" dirty="0">
            <a:latin typeface="Pepi" panose="02000503000000020004" pitchFamily="2" charset="0"/>
          </a:endParaRPr>
        </a:p>
      </dsp:txBody>
      <dsp:txXfrm>
        <a:off x="66600" y="3029473"/>
        <a:ext cx="6380403" cy="1231113"/>
      </dsp:txXfrm>
    </dsp:sp>
    <dsp:sp modelId="{CD371518-C962-7040-BAF7-2E84BDE39FE4}">
      <dsp:nvSpPr>
        <dsp:cNvPr id="0" name=""/>
        <dsp:cNvSpPr/>
      </dsp:nvSpPr>
      <dsp:spPr>
        <a:xfrm>
          <a:off x="0" y="4367506"/>
          <a:ext cx="6513603" cy="136431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cs-CZ" sz="1400" kern="1200" dirty="0">
              <a:latin typeface="Pepi" panose="02000503000000020004" pitchFamily="2" charset="0"/>
            </a:rPr>
            <a:t>Současná debata o změnách v péči praktických lékařů: ta může být v budoucnu ve prospěch pacientů, ale zástupci ambulantních specialistů vytáhli do boje, přiznali, že se bojí, že přijdou o peníze</a:t>
          </a:r>
          <a:endParaRPr lang="en-US" sz="1400" kern="1200" dirty="0">
            <a:latin typeface="Pepi" panose="02000503000000020004" pitchFamily="2" charset="0"/>
          </a:endParaRPr>
        </a:p>
      </dsp:txBody>
      <dsp:txXfrm>
        <a:off x="66600" y="4434106"/>
        <a:ext cx="6380403" cy="12311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C03E0-9C97-D54D-BDC7-604874920D97}">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9B2881-7D21-624A-AD7D-B78F4FB445EF}">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dirty="0">
              <a:latin typeface="Pepi" panose="02000503000000020004" pitchFamily="2" charset="0"/>
            </a:rPr>
            <a:t>Za poslední desítky let se více méně nezměnil</a:t>
          </a:r>
          <a:endParaRPr lang="en-US" sz="2100" kern="1200" dirty="0">
            <a:latin typeface="Pepi" panose="02000503000000020004" pitchFamily="2" charset="0"/>
          </a:endParaRPr>
        </a:p>
      </dsp:txBody>
      <dsp:txXfrm>
        <a:off x="0" y="0"/>
        <a:ext cx="6492875" cy="1276350"/>
      </dsp:txXfrm>
    </dsp:sp>
    <dsp:sp modelId="{07D5E170-9A1F-FD47-9F6A-5293A5966C87}">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2DC8EC3-40C6-D14F-9579-0D9A7BD5F709}">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dirty="0">
              <a:latin typeface="Pepi" panose="02000503000000020004" pitchFamily="2" charset="0"/>
            </a:rPr>
            <a:t>Lidé jsou pasivní: přijdu k lékaři a on mě spraví</a:t>
          </a:r>
          <a:endParaRPr lang="en-US" sz="2100" kern="1200" dirty="0">
            <a:latin typeface="Pepi" panose="02000503000000020004" pitchFamily="2" charset="0"/>
          </a:endParaRPr>
        </a:p>
      </dsp:txBody>
      <dsp:txXfrm>
        <a:off x="0" y="1276350"/>
        <a:ext cx="6492875" cy="1276350"/>
      </dsp:txXfrm>
    </dsp:sp>
    <dsp:sp modelId="{612BED55-9D53-E947-8548-0D9067EE99B2}">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899535-72D8-0E45-86D6-3487A078D30D}">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dirty="0">
              <a:latin typeface="Pepi" panose="02000503000000020004" pitchFamily="2" charset="0"/>
            </a:rPr>
            <a:t>Veřejnost je nutné vychovávat k odpovědnosti za své zdraví, a také ji podněcovat k diskusi o podobě systému, jako je tomu na západ od nás </a:t>
          </a:r>
          <a:endParaRPr lang="en-US" sz="2100" kern="1200" dirty="0">
            <a:latin typeface="Pepi" panose="02000503000000020004" pitchFamily="2" charset="0"/>
          </a:endParaRPr>
        </a:p>
      </dsp:txBody>
      <dsp:txXfrm>
        <a:off x="0" y="2552700"/>
        <a:ext cx="6492875" cy="1276350"/>
      </dsp:txXfrm>
    </dsp:sp>
    <dsp:sp modelId="{1906D0C2-9511-304E-BC29-8A0F0E1F26A4}">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B2FAAB-0C40-4940-A011-EF6CF67E1440}">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cs-CZ" sz="2100" kern="1200" dirty="0">
              <a:latin typeface="Pepi" panose="02000503000000020004" pitchFamily="2" charset="0"/>
            </a:rPr>
            <a:t>Více o důležitosti informovanosti pacienta řekne host TT Jana </a:t>
          </a:r>
          <a:r>
            <a:rPr lang="cs-CZ" sz="2100" kern="1200" dirty="0" err="1">
              <a:latin typeface="Pepi" panose="02000503000000020004" pitchFamily="2" charset="0"/>
            </a:rPr>
            <a:t>Petrenko</a:t>
          </a:r>
          <a:endParaRPr lang="en-US" sz="2100" kern="1200" dirty="0">
            <a:latin typeface="Pepi" panose="02000503000000020004" pitchFamily="2" charset="0"/>
          </a:endParaRPr>
        </a:p>
      </dsp:txBody>
      <dsp:txXfrm>
        <a:off x="0" y="3829050"/>
        <a:ext cx="6492875" cy="12763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CA2130-4D38-CA4B-AA94-640EFEF9B988}">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62D0C-B3E5-9049-86A3-2D6CAD7A23B9}">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cs-CZ" sz="1900" kern="1200" dirty="0">
              <a:latin typeface="Pepi" panose="02000503000000020004" pitchFamily="2" charset="0"/>
            </a:rPr>
            <a:t>Zaměřen primárně na </a:t>
          </a:r>
          <a:r>
            <a:rPr lang="cs-CZ" sz="1900" kern="1200" dirty="0" err="1">
              <a:latin typeface="Pepi" panose="02000503000000020004" pitchFamily="2" charset="0"/>
            </a:rPr>
            <a:t>opinion</a:t>
          </a:r>
          <a:r>
            <a:rPr lang="cs-CZ" sz="1900" kern="1200" dirty="0">
              <a:latin typeface="Pepi" panose="02000503000000020004" pitchFamily="2" charset="0"/>
            </a:rPr>
            <a:t> </a:t>
          </a:r>
          <a:r>
            <a:rPr lang="cs-CZ" sz="1900" kern="1200" dirty="0" err="1">
              <a:latin typeface="Pepi" panose="02000503000000020004" pitchFamily="2" charset="0"/>
            </a:rPr>
            <a:t>makers</a:t>
          </a:r>
          <a:endParaRPr lang="cs-CZ" sz="1900" kern="1200" dirty="0">
            <a:latin typeface="Pepi" panose="02000503000000020004" pitchFamily="2" charset="0"/>
          </a:endParaRPr>
        </a:p>
        <a:p>
          <a:pPr marL="0" lvl="0" indent="0" algn="l" defTabSz="844550">
            <a:lnSpc>
              <a:spcPct val="90000"/>
            </a:lnSpc>
            <a:spcBef>
              <a:spcPct val="0"/>
            </a:spcBef>
            <a:spcAft>
              <a:spcPct val="35000"/>
            </a:spcAft>
            <a:buNone/>
          </a:pPr>
          <a:r>
            <a:rPr lang="cs-CZ" sz="1900" kern="1200" dirty="0">
              <a:latin typeface="Pepi" panose="02000503000000020004" pitchFamily="2" charset="0"/>
            </a:rPr>
            <a:t>Navazuje na platformu </a:t>
          </a:r>
          <a:r>
            <a:rPr lang="cs-CZ" sz="1900" kern="1200" dirty="0" err="1">
              <a:latin typeface="Pepi" panose="02000503000000020004" pitchFamily="2" charset="0"/>
            </a:rPr>
            <a:t>Mederi</a:t>
          </a:r>
          <a:r>
            <a:rPr lang="cs-CZ" sz="1900" kern="1200" dirty="0">
              <a:latin typeface="Pepi" panose="02000503000000020004" pitchFamily="2" charset="0"/>
            </a:rPr>
            <a:t>, která za pomoci řady odborníků vytvořila 3 brožury o českém zdravotnictví</a:t>
          </a:r>
          <a:endParaRPr lang="en-US" sz="1900" kern="1200" dirty="0">
            <a:latin typeface="Pepi" panose="02000503000000020004" pitchFamily="2" charset="0"/>
          </a:endParaRPr>
        </a:p>
      </dsp:txBody>
      <dsp:txXfrm>
        <a:off x="0" y="0"/>
        <a:ext cx="6492875" cy="1276350"/>
      </dsp:txXfrm>
    </dsp:sp>
    <dsp:sp modelId="{9191AACE-7E37-2D4D-8C3B-0325B0B2CCF3}">
      <dsp:nvSpPr>
        <dsp:cNvPr id="0" name=""/>
        <dsp:cNvSpPr/>
      </dsp:nvSpPr>
      <dsp:spPr>
        <a:xfrm>
          <a:off x="0" y="1276350"/>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B98C17-42B9-A143-AA51-AEB3E6CFD39B}">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cs-CZ" sz="1900" kern="1200" dirty="0">
              <a:latin typeface="Pepi" panose="02000503000000020004" pitchFamily="2" charset="0"/>
            </a:rPr>
            <a:t>Ale i na laiky - veřejnost - pacienty, tj. všechny, KTEŘÍ CHTĚJÍ POROZUMĚT FUNGOVÁNÍ SYSTÉMU A CO HO OVLIVŇUJE</a:t>
          </a:r>
          <a:endParaRPr lang="en-US" sz="1900" kern="1200" dirty="0">
            <a:latin typeface="Pepi" panose="02000503000000020004" pitchFamily="2" charset="0"/>
          </a:endParaRPr>
        </a:p>
      </dsp:txBody>
      <dsp:txXfrm>
        <a:off x="0" y="1276350"/>
        <a:ext cx="6492875" cy="1276350"/>
      </dsp:txXfrm>
    </dsp:sp>
    <dsp:sp modelId="{BE099CEF-D02E-E04B-8D80-5CA1B66CDCBA}">
      <dsp:nvSpPr>
        <dsp:cNvPr id="0" name=""/>
        <dsp:cNvSpPr/>
      </dsp:nvSpPr>
      <dsp:spPr>
        <a:xfrm>
          <a:off x="0" y="2552700"/>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506B36-412A-4945-AF59-A0A56A45D925}">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cs-CZ" sz="1900" kern="1200" dirty="0">
              <a:latin typeface="Pepi" panose="02000503000000020004" pitchFamily="2" charset="0"/>
            </a:rPr>
            <a:t>Analýzy, úvahy, náměty vycházejí z přesvědčení, že pacient je v centru – „</a:t>
          </a:r>
          <a:r>
            <a:rPr lang="cs-CZ" sz="1900" kern="1200" dirty="0" err="1">
              <a:latin typeface="Pepi" panose="02000503000000020004" pitchFamily="2" charset="0"/>
            </a:rPr>
            <a:t>patient</a:t>
          </a:r>
          <a:r>
            <a:rPr lang="cs-CZ" sz="1900" kern="1200" dirty="0">
              <a:latin typeface="Pepi" panose="02000503000000020004" pitchFamily="2" charset="0"/>
            </a:rPr>
            <a:t> </a:t>
          </a:r>
          <a:r>
            <a:rPr lang="cs-CZ" sz="1900" kern="1200" dirty="0" err="1">
              <a:latin typeface="Pepi" panose="02000503000000020004" pitchFamily="2" charset="0"/>
            </a:rPr>
            <a:t>centered</a:t>
          </a:r>
          <a:r>
            <a:rPr lang="cs-CZ" sz="1900" kern="1200" dirty="0">
              <a:latin typeface="Pepi" panose="02000503000000020004" pitchFamily="2" charset="0"/>
            </a:rPr>
            <a:t>”, </a:t>
          </a:r>
          <a:r>
            <a:rPr lang="cs-CZ" sz="1900" kern="1200" dirty="0" err="1">
              <a:latin typeface="Pepi" panose="02000503000000020004" pitchFamily="2" charset="0"/>
            </a:rPr>
            <a:t>think</a:t>
          </a:r>
          <a:r>
            <a:rPr lang="cs-CZ" sz="1900" kern="1200" dirty="0">
              <a:latin typeface="Pepi" panose="02000503000000020004" pitchFamily="2" charset="0"/>
            </a:rPr>
            <a:t> tank je nepolitický, odborný, na prvním místě pro nás je efektivita, kvalita a bezpečnost péče pro pacienta</a:t>
          </a:r>
          <a:endParaRPr lang="en-US" sz="1900" kern="1200" dirty="0">
            <a:latin typeface="Pepi" panose="02000503000000020004" pitchFamily="2" charset="0"/>
          </a:endParaRPr>
        </a:p>
      </dsp:txBody>
      <dsp:txXfrm>
        <a:off x="0" y="2552700"/>
        <a:ext cx="6492875" cy="1276350"/>
      </dsp:txXfrm>
    </dsp:sp>
    <dsp:sp modelId="{6B61D9F2-1FE3-6542-B013-4C994D96461F}">
      <dsp:nvSpPr>
        <dsp:cNvPr id="0" name=""/>
        <dsp:cNvSpPr/>
      </dsp:nvSpPr>
      <dsp:spPr>
        <a:xfrm>
          <a:off x="0" y="3829050"/>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9CFC8D-F6F9-FE48-902E-26AD15801396}">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cs-CZ" sz="1900" kern="1200" dirty="0">
              <a:latin typeface="Pepi" panose="02000503000000020004" pitchFamily="2" charset="0"/>
            </a:rPr>
            <a:t>Otevírá diskusi nad potřebnými změnami českého zdravotnického systému, přináší nové podněty, náměty, nabízí řešení a snaží se přesvědčit zákonodárce a vlivové skupiny, aby změnu prosadil</a:t>
          </a:r>
          <a:endParaRPr lang="en-US" sz="1900" kern="1200" dirty="0">
            <a:latin typeface="Pepi" panose="02000503000000020004" pitchFamily="2" charset="0"/>
          </a:endParaRPr>
        </a:p>
      </dsp:txBody>
      <dsp:txXfrm>
        <a:off x="0" y="3829050"/>
        <a:ext cx="6492875" cy="12763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35027-9C82-4FDA-A047-64A35E8CE1E0}">
      <dsp:nvSpPr>
        <dsp:cNvPr id="0" name=""/>
        <dsp:cNvSpPr/>
      </dsp:nvSpPr>
      <dsp:spPr>
        <a:xfrm>
          <a:off x="622800" y="1077689"/>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8420C1-3EE4-4EDE-8505-572EEDCE24E3}">
      <dsp:nvSpPr>
        <dsp:cNvPr id="0" name=""/>
        <dsp:cNvSpPr/>
      </dsp:nvSpPr>
      <dsp:spPr>
        <a:xfrm>
          <a:off x="127800" y="2217290"/>
          <a:ext cx="1800000" cy="1056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cs-CZ" sz="1100" kern="1200" dirty="0">
              <a:latin typeface="Pepi" panose="02000503000000020004" pitchFamily="2" charset="0"/>
            </a:rPr>
            <a:t>Chceme komentovat zdravotnictví, plánované změny, chystané kroky, ale i podněcovat diskusi nad potřebnými změnami</a:t>
          </a:r>
          <a:endParaRPr lang="en-US" sz="1100" kern="1200" dirty="0">
            <a:latin typeface="Pepi" panose="02000503000000020004" pitchFamily="2" charset="0"/>
          </a:endParaRPr>
        </a:p>
      </dsp:txBody>
      <dsp:txXfrm>
        <a:off x="127800" y="2217290"/>
        <a:ext cx="1800000" cy="1056357"/>
      </dsp:txXfrm>
    </dsp:sp>
    <dsp:sp modelId="{A0D1CC25-73EC-4E9E-8998-B4CE6015BC1C}">
      <dsp:nvSpPr>
        <dsp:cNvPr id="0" name=""/>
        <dsp:cNvSpPr/>
      </dsp:nvSpPr>
      <dsp:spPr>
        <a:xfrm>
          <a:off x="2737800" y="1077689"/>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C473235-8D21-4E9C-8F96-01DD5922D744}">
      <dsp:nvSpPr>
        <dsp:cNvPr id="0" name=""/>
        <dsp:cNvSpPr/>
      </dsp:nvSpPr>
      <dsp:spPr>
        <a:xfrm>
          <a:off x="2242800" y="2217290"/>
          <a:ext cx="1800000" cy="1056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cs-CZ" sz="1100" kern="1200" dirty="0">
              <a:latin typeface="Pepi" panose="02000503000000020004" pitchFamily="2" charset="0"/>
            </a:rPr>
            <a:t>Máme tu nejlepší odbornou základnu, chceme nabízet analýzy a řešení, chceme pracovat pro pacienty </a:t>
          </a:r>
          <a:endParaRPr lang="en-US" sz="1100" kern="1200" dirty="0">
            <a:latin typeface="Pepi" panose="02000503000000020004" pitchFamily="2" charset="0"/>
          </a:endParaRPr>
        </a:p>
      </dsp:txBody>
      <dsp:txXfrm>
        <a:off x="2242800" y="2217290"/>
        <a:ext cx="1800000" cy="1056357"/>
      </dsp:txXfrm>
    </dsp:sp>
    <dsp:sp modelId="{934A1943-6522-4C07-AEF1-259863CEC3CF}">
      <dsp:nvSpPr>
        <dsp:cNvPr id="0" name=""/>
        <dsp:cNvSpPr/>
      </dsp:nvSpPr>
      <dsp:spPr>
        <a:xfrm>
          <a:off x="4852800" y="1077689"/>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B36FE8-FEAB-42AC-9CC3-00394B17B751}">
      <dsp:nvSpPr>
        <dsp:cNvPr id="0" name=""/>
        <dsp:cNvSpPr/>
      </dsp:nvSpPr>
      <dsp:spPr>
        <a:xfrm>
          <a:off x="4357800" y="2217290"/>
          <a:ext cx="1800000" cy="1056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cs-CZ" sz="1100" kern="1200" dirty="0">
              <a:latin typeface="Pepi" panose="02000503000000020004" pitchFamily="2" charset="0"/>
            </a:rPr>
            <a:t>Cílem je pozitivně ovlivnit fungování zdravotnictví, aby ze změn vždy profitoval pacient</a:t>
          </a:r>
          <a:endParaRPr lang="en-US" sz="1100" kern="1200" dirty="0">
            <a:latin typeface="Pepi" panose="02000503000000020004" pitchFamily="2" charset="0"/>
          </a:endParaRPr>
        </a:p>
      </dsp:txBody>
      <dsp:txXfrm>
        <a:off x="4357800" y="2217290"/>
        <a:ext cx="1800000" cy="1056357"/>
      </dsp:txXfrm>
    </dsp:sp>
    <dsp:sp modelId="{38AE79FE-0096-4E43-89C0-EF0115B60A20}">
      <dsp:nvSpPr>
        <dsp:cNvPr id="0" name=""/>
        <dsp:cNvSpPr/>
      </dsp:nvSpPr>
      <dsp:spPr>
        <a:xfrm>
          <a:off x="6967800" y="1077689"/>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279D854-07FB-4997-8679-E6B4310804E5}">
      <dsp:nvSpPr>
        <dsp:cNvPr id="0" name=""/>
        <dsp:cNvSpPr/>
      </dsp:nvSpPr>
      <dsp:spPr>
        <a:xfrm>
          <a:off x="6472800" y="2217290"/>
          <a:ext cx="1800000" cy="1056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cs-CZ" sz="1100" kern="1200" dirty="0">
              <a:latin typeface="Pepi" panose="02000503000000020004" pitchFamily="2" charset="0"/>
            </a:rPr>
            <a:t>Jen dobře informovaný pacient může být rovnocennějším partnerem lékařům a zdravotním pojišťovnám, může dobře hájit svoje zájmy</a:t>
          </a:r>
          <a:endParaRPr lang="en-US" sz="1100" kern="1200" dirty="0">
            <a:latin typeface="Pepi" panose="02000503000000020004" pitchFamily="2" charset="0"/>
          </a:endParaRPr>
        </a:p>
      </dsp:txBody>
      <dsp:txXfrm>
        <a:off x="6472800" y="2217290"/>
        <a:ext cx="1800000" cy="1056357"/>
      </dsp:txXfrm>
    </dsp:sp>
    <dsp:sp modelId="{2B19F78D-8D0E-4AF5-9A32-23F4628CFBF8}">
      <dsp:nvSpPr>
        <dsp:cNvPr id="0" name=""/>
        <dsp:cNvSpPr/>
      </dsp:nvSpPr>
      <dsp:spPr>
        <a:xfrm>
          <a:off x="9082800" y="1077689"/>
          <a:ext cx="810000" cy="81000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642DE66-DDC9-4D2E-AA38-6301B5758162}">
      <dsp:nvSpPr>
        <dsp:cNvPr id="0" name=""/>
        <dsp:cNvSpPr/>
      </dsp:nvSpPr>
      <dsp:spPr>
        <a:xfrm>
          <a:off x="8587800" y="2217290"/>
          <a:ext cx="1800000" cy="10563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pPr>
          <a:r>
            <a:rPr lang="cs-CZ" sz="1100" kern="1200" dirty="0">
              <a:latin typeface="Pepi" panose="02000503000000020004" pitchFamily="2" charset="0"/>
            </a:rPr>
            <a:t>Chytrý pacient je schopen ve svůj prospěch přetvářet systém – proto je součástí i Institut chytrého pacienta na webu.</a:t>
          </a:r>
          <a:endParaRPr lang="en-US" sz="1100" kern="1200" dirty="0">
            <a:latin typeface="Pepi" panose="02000503000000020004" pitchFamily="2" charset="0"/>
          </a:endParaRPr>
        </a:p>
      </dsp:txBody>
      <dsp:txXfrm>
        <a:off x="8587800" y="2217290"/>
        <a:ext cx="1800000" cy="10563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D3ABDA-43E6-9E44-A327-1DDECA8C6BA4}" type="datetimeFigureOut">
              <a:rPr lang="cs-CZ" smtClean="0"/>
              <a:t>11.06.19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0DA59-D9C8-F549-86AE-91AD3AC7B209}" type="slidenum">
              <a:rPr lang="cs-CZ" smtClean="0"/>
              <a:t>‹#›</a:t>
            </a:fld>
            <a:endParaRPr lang="cs-CZ"/>
          </a:p>
        </p:txBody>
      </p:sp>
    </p:spTree>
    <p:extLst>
      <p:ext uri="{BB962C8B-B14F-4D97-AF65-F5344CB8AC3E}">
        <p14:creationId xmlns:p14="http://schemas.microsoft.com/office/powerpoint/2010/main" val="1350859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Představit se – </a:t>
            </a:r>
            <a:r>
              <a:rPr lang="cs-CZ" dirty="0" err="1"/>
              <a:t>exnovinářka</a:t>
            </a:r>
            <a:r>
              <a:rPr lang="cs-CZ" dirty="0"/>
              <a:t>, řada chytrých lidí, platforma </a:t>
            </a:r>
            <a:r>
              <a:rPr lang="cs-CZ" dirty="0" err="1"/>
              <a:t>Mederi</a:t>
            </a:r>
            <a:r>
              <a:rPr lang="cs-CZ" dirty="0"/>
              <a:t>, až Klub</a:t>
            </a:r>
          </a:p>
          <a:p>
            <a:pPr marL="0" indent="0">
              <a:buNone/>
            </a:pPr>
            <a:r>
              <a:rPr lang="en-US" sz="1200" dirty="0" err="1">
                <a:latin typeface="Pepi" panose="02000503000000020004" pitchFamily="2" charset="0"/>
              </a:rPr>
              <a:t>Jméno</a:t>
            </a:r>
            <a:r>
              <a:rPr lang="en-US" sz="1200" dirty="0">
                <a:latin typeface="Pepi" panose="02000503000000020004" pitchFamily="2" charset="0"/>
              </a:rPr>
              <a:t> 2 </a:t>
            </a:r>
            <a:r>
              <a:rPr lang="en-US" sz="1200" dirty="0" err="1">
                <a:latin typeface="Pepi" panose="02000503000000020004" pitchFamily="2" charset="0"/>
              </a:rPr>
              <a:t>významy</a:t>
            </a:r>
            <a:r>
              <a:rPr lang="en-US" sz="1200" dirty="0">
                <a:latin typeface="Pepi" panose="02000503000000020004" pitchFamily="2" charset="0"/>
              </a:rPr>
              <a:t>: </a:t>
            </a:r>
            <a:r>
              <a:rPr lang="en-US" sz="1200" dirty="0" err="1">
                <a:latin typeface="Pepi" panose="02000503000000020004" pitchFamily="2" charset="0"/>
              </a:rPr>
              <a:t>Zašťiťuje</a:t>
            </a:r>
            <a:r>
              <a:rPr lang="en-US" sz="1200" dirty="0">
                <a:latin typeface="Pepi" panose="02000503000000020004" pitchFamily="2" charset="0"/>
              </a:rPr>
              <a:t> Klub </a:t>
            </a:r>
            <a:r>
              <a:rPr lang="en-US" sz="1200" dirty="0" err="1">
                <a:latin typeface="Pepi" panose="02000503000000020004" pitchFamily="2" charset="0"/>
              </a:rPr>
              <a:t>Mederi</a:t>
            </a:r>
            <a:r>
              <a:rPr lang="en-US" sz="1200" dirty="0">
                <a:latin typeface="Pepi" panose="02000503000000020004" pitchFamily="2" charset="0"/>
              </a:rPr>
              <a:t> + Web </a:t>
            </a:r>
            <a:r>
              <a:rPr lang="en-US" sz="1200" dirty="0" err="1">
                <a:latin typeface="Pepi" panose="02000503000000020004" pitchFamily="2" charset="0"/>
              </a:rPr>
              <a:t>nápomocný</a:t>
            </a:r>
            <a:r>
              <a:rPr lang="en-US" sz="1200" dirty="0">
                <a:latin typeface="Pepi" panose="02000503000000020004" pitchFamily="2" charset="0"/>
              </a:rPr>
              <a:t> </a:t>
            </a:r>
            <a:r>
              <a:rPr lang="en-US" sz="1200" dirty="0" err="1">
                <a:latin typeface="Pepi" panose="02000503000000020004" pitchFamily="2" charset="0"/>
              </a:rPr>
              <a:t>pacientům</a:t>
            </a:r>
            <a:endParaRPr lang="en-US" sz="1200" dirty="0">
              <a:latin typeface="Pepi" panose="02000503000000020004" pitchFamily="2" charset="0"/>
            </a:endParaRPr>
          </a:p>
          <a:p>
            <a:pPr marL="0" indent="0">
              <a:buNone/>
            </a:pPr>
            <a:r>
              <a:rPr lang="en-US" sz="1200" dirty="0">
                <a:latin typeface="Pepi" panose="02000503000000020004" pitchFamily="2" charset="0"/>
              </a:rPr>
              <a:t> </a:t>
            </a:r>
            <a:r>
              <a:rPr lang="en-US" sz="1200" dirty="0" err="1">
                <a:latin typeface="Pepi" panose="02000503000000020004" pitchFamily="2" charset="0"/>
              </a:rPr>
              <a:t>Tj</a:t>
            </a:r>
            <a:r>
              <a:rPr lang="en-US" sz="1200" dirty="0">
                <a:latin typeface="Pepi" panose="02000503000000020004" pitchFamily="2" charset="0"/>
              </a:rPr>
              <a:t> </a:t>
            </a:r>
            <a:r>
              <a:rPr lang="en-US" sz="1200" dirty="0" err="1">
                <a:latin typeface="Pepi" panose="02000503000000020004" pitchFamily="2" charset="0"/>
              </a:rPr>
              <a:t>chceme</a:t>
            </a:r>
            <a:r>
              <a:rPr lang="en-US" sz="1200" dirty="0">
                <a:latin typeface="Pepi" panose="02000503000000020004" pitchFamily="2" charset="0"/>
              </a:rPr>
              <a:t>, aby se </a:t>
            </a:r>
            <a:r>
              <a:rPr lang="en-US" sz="1200" dirty="0" err="1">
                <a:latin typeface="Pepi" panose="02000503000000020004" pitchFamily="2" charset="0"/>
              </a:rPr>
              <a:t>lidé</a:t>
            </a:r>
            <a:r>
              <a:rPr lang="en-US" sz="1200" dirty="0">
                <a:latin typeface="Pepi" panose="02000503000000020004" pitchFamily="2" charset="0"/>
              </a:rPr>
              <a:t> </a:t>
            </a:r>
            <a:r>
              <a:rPr lang="en-US" sz="1200" dirty="0" err="1">
                <a:latin typeface="Pepi" panose="02000503000000020004" pitchFamily="2" charset="0"/>
              </a:rPr>
              <a:t>uměli</a:t>
            </a:r>
            <a:r>
              <a:rPr lang="en-US" sz="1200" dirty="0">
                <a:latin typeface="Pepi" panose="02000503000000020004" pitchFamily="2" charset="0"/>
              </a:rPr>
              <a:t> </a:t>
            </a:r>
            <a:r>
              <a:rPr lang="en-US" sz="1200" dirty="0" err="1">
                <a:latin typeface="Pepi" panose="02000503000000020004" pitchFamily="2" charset="0"/>
              </a:rPr>
              <a:t>rozhodovat</a:t>
            </a:r>
            <a:r>
              <a:rPr lang="en-US" sz="1200" dirty="0">
                <a:latin typeface="Pepi" panose="02000503000000020004" pitchFamily="2" charset="0"/>
              </a:rPr>
              <a:t> o </a:t>
            </a:r>
            <a:r>
              <a:rPr lang="en-US" sz="1200" dirty="0" err="1">
                <a:latin typeface="Pepi" panose="02000503000000020004" pitchFamily="2" charset="0"/>
              </a:rPr>
              <a:t>svém</a:t>
            </a:r>
            <a:r>
              <a:rPr lang="en-US" sz="1200" dirty="0">
                <a:latin typeface="Pepi" panose="02000503000000020004" pitchFamily="2" charset="0"/>
              </a:rPr>
              <a:t> </a:t>
            </a:r>
            <a:r>
              <a:rPr lang="en-US" sz="1200" dirty="0" err="1">
                <a:latin typeface="Pepi" panose="02000503000000020004" pitchFamily="2" charset="0"/>
              </a:rPr>
              <a:t>zdraví</a:t>
            </a:r>
            <a:r>
              <a:rPr lang="en-US" sz="1200" dirty="0">
                <a:latin typeface="Pepi" panose="02000503000000020004" pitchFamily="2" charset="0"/>
              </a:rPr>
              <a:t> a </a:t>
            </a:r>
            <a:r>
              <a:rPr lang="en-US" sz="1200" dirty="0" err="1">
                <a:latin typeface="Pepi" panose="02000503000000020004" pitchFamily="2" charset="0"/>
              </a:rPr>
              <a:t>byli</a:t>
            </a:r>
            <a:r>
              <a:rPr lang="en-US" sz="1200" dirty="0">
                <a:latin typeface="Pepi" panose="02000503000000020004" pitchFamily="2" charset="0"/>
              </a:rPr>
              <a:t> </a:t>
            </a:r>
            <a:r>
              <a:rPr lang="en-US" sz="1200" dirty="0" err="1">
                <a:latin typeface="Pepi" panose="02000503000000020004" pitchFamily="2" charset="0"/>
              </a:rPr>
              <a:t>chytrými</a:t>
            </a:r>
            <a:r>
              <a:rPr lang="en-US" sz="1200" dirty="0">
                <a:latin typeface="Pepi" panose="02000503000000020004" pitchFamily="2" charset="0"/>
              </a:rPr>
              <a:t> </a:t>
            </a:r>
            <a:r>
              <a:rPr lang="en-US" sz="1200" dirty="0" err="1">
                <a:latin typeface="Pepi" panose="02000503000000020004" pitchFamily="2" charset="0"/>
              </a:rPr>
              <a:t>pacienty</a:t>
            </a:r>
            <a:endParaRPr lang="en-US" sz="1200" dirty="0">
              <a:latin typeface="Pepi" panose="02000503000000020004" pitchFamily="2" charset="0"/>
            </a:endParaRPr>
          </a:p>
          <a:p>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1</a:t>
            </a:fld>
            <a:endParaRPr lang="cs-CZ"/>
          </a:p>
        </p:txBody>
      </p:sp>
    </p:spTree>
    <p:extLst>
      <p:ext uri="{BB962C8B-B14F-4D97-AF65-F5344CB8AC3E}">
        <p14:creationId xmlns:p14="http://schemas.microsoft.com/office/powerpoint/2010/main" val="3025196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latin typeface="Pepi" panose="02000503000000020004" pitchFamily="2" charset="0"/>
              </a:rPr>
              <a:t>Jsme ve zdravotnictví desítky let a stejně jsme si chtěli zmapovat, jak ho lidé vnímají </a:t>
            </a:r>
          </a:p>
          <a:p>
            <a:r>
              <a:rPr lang="cs-CZ" sz="1200" dirty="0">
                <a:latin typeface="Pepi" panose="02000503000000020004" pitchFamily="2" charset="0"/>
              </a:rPr>
              <a:t>+ mají podle vás lidé dost informací?</a:t>
            </a:r>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3</a:t>
            </a:fld>
            <a:endParaRPr lang="cs-CZ"/>
          </a:p>
        </p:txBody>
      </p:sp>
    </p:spTree>
    <p:extLst>
      <p:ext uri="{BB962C8B-B14F-4D97-AF65-F5344CB8AC3E}">
        <p14:creationId xmlns:p14="http://schemas.microsoft.com/office/powerpoint/2010/main" val="1898306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kern="1200" dirty="0">
                <a:solidFill>
                  <a:schemeClr val="tx1"/>
                </a:solidFill>
                <a:effectLst/>
                <a:latin typeface="+mn-lt"/>
                <a:ea typeface="+mn-ea"/>
                <a:cs typeface="+mn-cs"/>
              </a:rPr>
              <a:t>Lidé netrvají na nemocnici v místě, pokud ano, kvalita péče sníží „Čím víc nemocnic u nás bude, tím bude horší péče!“ </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kern="1200" dirty="0">
                <a:solidFill>
                  <a:schemeClr val="tx1"/>
                </a:solidFill>
                <a:effectLst/>
                <a:latin typeface="+mn-lt"/>
                <a:ea typeface="+mn-ea"/>
                <a:cs typeface="+mn-cs"/>
              </a:rPr>
              <a:t>Proto tady jsme my, my si to můžeme dovolit říct a tlačit na politiky, aby s tím něco dělali </a:t>
            </a:r>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4</a:t>
            </a:fld>
            <a:endParaRPr lang="cs-CZ"/>
          </a:p>
        </p:txBody>
      </p:sp>
    </p:spTree>
    <p:extLst>
      <p:ext uri="{BB962C8B-B14F-4D97-AF65-F5344CB8AC3E}">
        <p14:creationId xmlns:p14="http://schemas.microsoft.com/office/powerpoint/2010/main" val="18698723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kern="1200" dirty="0">
                <a:solidFill>
                  <a:schemeClr val="tx1"/>
                </a:solidFill>
                <a:effectLst/>
                <a:latin typeface="+mn-lt"/>
                <a:ea typeface="+mn-ea"/>
                <a:cs typeface="+mn-cs"/>
              </a:rPr>
              <a:t>Pořádně jsme si mapovali prostředí a průzkum nám kape do noty, je to o strachu, nejistotě, protichůdných informacích, proto se lidé neorientují, a proto vznik TT</a:t>
            </a:r>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5</a:t>
            </a:fld>
            <a:endParaRPr lang="cs-CZ"/>
          </a:p>
        </p:txBody>
      </p:sp>
    </p:spTree>
    <p:extLst>
      <p:ext uri="{BB962C8B-B14F-4D97-AF65-F5344CB8AC3E}">
        <p14:creationId xmlns:p14="http://schemas.microsoft.com/office/powerpoint/2010/main" val="814649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a:latin typeface="Pepi" panose="02000503000000020004" pitchFamily="2" charset="0"/>
              </a:rPr>
              <a:t>Ve vyšším patře informovanosti jsou lidé už zcela ztraceni, chceme, aby věděli, kde mohou tyto informace zjistit</a:t>
            </a:r>
          </a:p>
          <a:p>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8</a:t>
            </a:fld>
            <a:endParaRPr lang="cs-CZ"/>
          </a:p>
        </p:txBody>
      </p:sp>
    </p:spTree>
    <p:extLst>
      <p:ext uri="{BB962C8B-B14F-4D97-AF65-F5344CB8AC3E}">
        <p14:creationId xmlns:p14="http://schemas.microsoft.com/office/powerpoint/2010/main" val="1187244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a:solidFill>
                  <a:schemeClr val="tx1"/>
                </a:solidFill>
                <a:effectLst/>
                <a:latin typeface="+mn-lt"/>
                <a:ea typeface="+mn-ea"/>
                <a:cs typeface="+mn-cs"/>
              </a:rPr>
              <a:t>Pro osvěžení - věnujeme se lidem nad - 60 let  - stále v dobách </a:t>
            </a:r>
            <a:r>
              <a:rPr lang="cs-CZ" sz="1200" b="1" kern="1200" dirty="0" err="1">
                <a:solidFill>
                  <a:schemeClr val="tx1"/>
                </a:solidFill>
                <a:effectLst/>
                <a:latin typeface="+mn-lt"/>
                <a:ea typeface="+mn-ea"/>
                <a:cs typeface="+mn-cs"/>
              </a:rPr>
              <a:t>sociku</a:t>
            </a:r>
            <a:r>
              <a:rPr lang="cs-CZ" sz="1200" b="1" kern="1200" dirty="0">
                <a:solidFill>
                  <a:schemeClr val="tx1"/>
                </a:solidFill>
                <a:effectLst/>
                <a:latin typeface="+mn-lt"/>
                <a:ea typeface="+mn-ea"/>
                <a:cs typeface="+mn-cs"/>
              </a:rPr>
              <a:t>, těchto pacientů je nejvíc</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Tyto výsledky by byly na samostatný výzkum. Lidé stále žijí jako dříve, kdy to bylo nastaveno nějak a každý musel jen přijímat. </a:t>
            </a:r>
          </a:p>
          <a:p>
            <a:r>
              <a:rPr lang="cs-CZ" sz="1200" b="1" kern="1200" dirty="0">
                <a:solidFill>
                  <a:schemeClr val="tx1"/>
                </a:solidFill>
                <a:effectLst/>
                <a:latin typeface="+mn-lt"/>
                <a:ea typeface="+mn-ea"/>
                <a:cs typeface="+mn-cs"/>
              </a:rPr>
              <a:t>Anebo s rostoucím věkem se zvyšují obavy o zdraví a život, a pak má tendenci být pokornější</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V lidech nepřevládá to nejdůležitější - každý je za své zdraví zodpovědný sám! ale dnešní doba je jiná, lze se podívat, co za nás lékař účtuje, vyměnit ho, poptat se na druhý názor, obrátit se na svou ZP</a:t>
            </a:r>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9</a:t>
            </a:fld>
            <a:endParaRPr lang="cs-CZ"/>
          </a:p>
        </p:txBody>
      </p:sp>
    </p:spTree>
    <p:extLst>
      <p:ext uri="{BB962C8B-B14F-4D97-AF65-F5344CB8AC3E}">
        <p14:creationId xmlns:p14="http://schemas.microsoft.com/office/powerpoint/2010/main" val="921285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10</a:t>
            </a:fld>
            <a:endParaRPr lang="cs-CZ"/>
          </a:p>
        </p:txBody>
      </p:sp>
    </p:spTree>
    <p:extLst>
      <p:ext uri="{BB962C8B-B14F-4D97-AF65-F5344CB8AC3E}">
        <p14:creationId xmlns:p14="http://schemas.microsoft.com/office/powerpoint/2010/main" val="4198286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Chtěli jsme vás seznámit s výsledky průzkumu a s touto iniciativou, ale teď budeme pracovat a až zase budeme mít nějaký pořádný výstup, opět vás s ním seznámíme.</a:t>
            </a:r>
          </a:p>
          <a:p>
            <a:endParaRPr lang="cs-CZ" dirty="0"/>
          </a:p>
          <a:p>
            <a:r>
              <a:rPr lang="cs-CZ" sz="1200" b="1" kern="1200" dirty="0">
                <a:solidFill>
                  <a:schemeClr val="tx1"/>
                </a:solidFill>
                <a:effectLst/>
                <a:latin typeface="+mn-lt"/>
                <a:ea typeface="+mn-ea"/>
                <a:cs typeface="+mn-cs"/>
              </a:rPr>
              <a:t>+ informovat o webu a institutu CHP, Naše rady budeme systematicky doplňovat na web chytrý pacient, který bude lepší a lepší </a:t>
            </a:r>
          </a:p>
          <a:p>
            <a:r>
              <a:rPr lang="cs-CZ" sz="1200" b="1" kern="1200" dirty="0">
                <a:solidFill>
                  <a:schemeClr val="tx1"/>
                </a:solidFill>
                <a:effectLst/>
                <a:latin typeface="+mn-lt"/>
                <a:ea typeface="+mn-ea"/>
                <a:cs typeface="+mn-cs"/>
              </a:rPr>
              <a:t>věříme, že média budou partnerem, protože jde o člověka</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 </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TT ani web není </a:t>
            </a:r>
            <a:r>
              <a:rPr lang="cs-CZ" sz="1200" b="1" kern="1200" dirty="0" err="1">
                <a:solidFill>
                  <a:schemeClr val="tx1"/>
                </a:solidFill>
                <a:effectLst/>
                <a:latin typeface="+mn-lt"/>
                <a:ea typeface="+mn-ea"/>
                <a:cs typeface="+mn-cs"/>
              </a:rPr>
              <a:t>byznysový</a:t>
            </a:r>
            <a:r>
              <a:rPr lang="cs-CZ" sz="1200" b="1" kern="1200" dirty="0">
                <a:solidFill>
                  <a:schemeClr val="tx1"/>
                </a:solidFill>
                <a:effectLst/>
                <a:latin typeface="+mn-lt"/>
                <a:ea typeface="+mn-ea"/>
                <a:cs typeface="+mn-cs"/>
              </a:rPr>
              <a:t> model</a:t>
            </a:r>
            <a:r>
              <a:rPr lang="cs-CZ" sz="1200" b="0" kern="1200" dirty="0">
                <a:solidFill>
                  <a:schemeClr val="tx1"/>
                </a:solidFill>
                <a:effectLst/>
                <a:latin typeface="+mn-lt"/>
                <a:ea typeface="+mn-ea"/>
                <a:cs typeface="+mn-cs"/>
              </a:rPr>
              <a:t>, </a:t>
            </a:r>
            <a:r>
              <a:rPr lang="cs-CZ" sz="1200" b="1" kern="1200" dirty="0">
                <a:solidFill>
                  <a:schemeClr val="tx1"/>
                </a:solidFill>
                <a:effectLst/>
                <a:latin typeface="+mn-lt"/>
                <a:ea typeface="+mn-ea"/>
                <a:cs typeface="+mn-cs"/>
              </a:rPr>
              <a:t>Myšlenku považujeme za dobrou a užitečnou, a aby se dostala do světa, musí být finančně podpořena, oslovili jsme kdekoho včetně státních institucí, zatím větší pochopení u soukromých, státní nemohou když jsme na začátku</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Vedle finanční podpory je pro nás důležitá i podpora ideová a informační a tam jednáme se státními subjekty, zatím jsou obezřetní, máme přísliby spolupráce a bude to mít vliv i na to, kolik a jakých aktivit budeme moci dělat</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Nepotřebujeme gigantické finance, víme, že mediálně zajímavé</a:t>
            </a:r>
            <a:endParaRPr lang="cs-CZ" sz="1200" kern="1200" dirty="0">
              <a:solidFill>
                <a:schemeClr val="tx1"/>
              </a:solidFill>
              <a:effectLst/>
              <a:latin typeface="+mn-lt"/>
              <a:ea typeface="+mn-ea"/>
              <a:cs typeface="+mn-cs"/>
            </a:endParaRPr>
          </a:p>
          <a:p>
            <a:r>
              <a:rPr lang="cs-CZ" sz="1200" b="1" kern="1200" dirty="0">
                <a:solidFill>
                  <a:schemeClr val="tx1"/>
                </a:solidFill>
                <a:effectLst/>
                <a:latin typeface="+mn-lt"/>
                <a:ea typeface="+mn-ea"/>
                <a:cs typeface="+mn-cs"/>
              </a:rPr>
              <a:t>Nebudeme předstírat žádné populistické tahy štětcem, budeme vydávat výroční zprávu</a:t>
            </a:r>
            <a:endParaRPr lang="cs-CZ" sz="1200" kern="1200" dirty="0">
              <a:solidFill>
                <a:schemeClr val="tx1"/>
              </a:solidFill>
              <a:effectLst/>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6550DA59-D9C8-F549-86AE-91AD3AC7B209}" type="slidenum">
              <a:rPr lang="cs-CZ" smtClean="0"/>
              <a:t>14</a:t>
            </a:fld>
            <a:endParaRPr lang="cs-CZ"/>
          </a:p>
        </p:txBody>
      </p:sp>
    </p:spTree>
    <p:extLst>
      <p:ext uri="{BB962C8B-B14F-4D97-AF65-F5344CB8AC3E}">
        <p14:creationId xmlns:p14="http://schemas.microsoft.com/office/powerpoint/2010/main" val="822264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C93891-5D8E-584B-BDAB-01876DD2A56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DE914FD1-8BDD-E04D-A100-7FA99CEF7F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77D5717-0848-2942-BF7E-779FE8EA159D}"/>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5" name="Zástupný symbol pro zápatí 4">
            <a:extLst>
              <a:ext uri="{FF2B5EF4-FFF2-40B4-BE49-F238E27FC236}">
                <a16:creationId xmlns:a16="http://schemas.microsoft.com/office/drawing/2014/main" id="{5699F128-AD31-D448-8D9C-CB7C9583B4F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40A0730-5174-C141-98D6-8EA8B873D1B6}"/>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352716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367033-ABEF-E347-9F81-34B95AD3DE9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BEA6601-8217-F543-A993-2BAFB9AEE3D9}"/>
              </a:ext>
            </a:extLst>
          </p:cNvPr>
          <p:cNvSpPr>
            <a:spLocks noGrp="1"/>
          </p:cNvSpPr>
          <p:nvPr>
            <p:ph type="body" orient="vert" idx="1"/>
          </p:nvPr>
        </p:nvSpPr>
        <p:spPr/>
        <p:txBody>
          <a:bodyPr vert="eaVert"/>
          <a:lstStyle/>
          <a:p>
            <a:r>
              <a:rPr lang="cs-CZ"/>
              <a:t>Po kliknutí můžete upravovat styly textu v předloze.
Druhá úroveň
Třetí úroveň
Čtvrtá úroveň
Pátá úroveň</a:t>
            </a:r>
          </a:p>
        </p:txBody>
      </p:sp>
      <p:sp>
        <p:nvSpPr>
          <p:cNvPr id="4" name="Zástupný symbol pro datum 3">
            <a:extLst>
              <a:ext uri="{FF2B5EF4-FFF2-40B4-BE49-F238E27FC236}">
                <a16:creationId xmlns:a16="http://schemas.microsoft.com/office/drawing/2014/main" id="{D0E2A1DB-C8B8-E749-A7A4-ECD866DB95EF}"/>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5" name="Zástupný symbol pro zápatí 4">
            <a:extLst>
              <a:ext uri="{FF2B5EF4-FFF2-40B4-BE49-F238E27FC236}">
                <a16:creationId xmlns:a16="http://schemas.microsoft.com/office/drawing/2014/main" id="{35DCB91B-1351-1C47-8CF7-656C5CCE016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7BABD3-8761-394B-8203-007D77047735}"/>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292451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ED7D74D-6AB8-AA4E-BEB1-5BE3AE38133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AA8BA0-990B-D74C-A673-635633096F56}"/>
              </a:ext>
            </a:extLst>
          </p:cNvPr>
          <p:cNvSpPr>
            <a:spLocks noGrp="1"/>
          </p:cNvSpPr>
          <p:nvPr>
            <p:ph type="body" orient="vert" idx="1"/>
          </p:nvPr>
        </p:nvSpPr>
        <p:spPr>
          <a:xfrm>
            <a:off x="838200" y="365125"/>
            <a:ext cx="7734300" cy="5811838"/>
          </a:xfrm>
        </p:spPr>
        <p:txBody>
          <a:bodyPr vert="eaVert"/>
          <a:lstStyle/>
          <a:p>
            <a:r>
              <a:rPr lang="cs-CZ"/>
              <a:t>Po kliknutí můžete upravovat styly textu v předloze.
Druhá úroveň
Třetí úroveň
Čtvrtá úroveň
Pátá úroveň</a:t>
            </a:r>
          </a:p>
        </p:txBody>
      </p:sp>
      <p:sp>
        <p:nvSpPr>
          <p:cNvPr id="4" name="Zástupný symbol pro datum 3">
            <a:extLst>
              <a:ext uri="{FF2B5EF4-FFF2-40B4-BE49-F238E27FC236}">
                <a16:creationId xmlns:a16="http://schemas.microsoft.com/office/drawing/2014/main" id="{13405ED2-D97E-6042-A379-14752B4DC6C3}"/>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5" name="Zástupný symbol pro zápatí 4">
            <a:extLst>
              <a:ext uri="{FF2B5EF4-FFF2-40B4-BE49-F238E27FC236}">
                <a16:creationId xmlns:a16="http://schemas.microsoft.com/office/drawing/2014/main" id="{009105EB-61C6-774A-9E7E-1CACA1EF984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17D9D3C-B717-1848-96D8-5B204D83BD4C}"/>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2865236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B99854-5B2F-1843-9F9E-4925ED47F17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A0BC1DC-CD3A-9E4B-ACC2-6528EC7A0D06}"/>
              </a:ext>
            </a:extLst>
          </p:cNvPr>
          <p:cNvSpPr>
            <a:spLocks noGrp="1"/>
          </p:cNvSpPr>
          <p:nvPr>
            <p:ph idx="1"/>
          </p:nvPr>
        </p:nvSpPr>
        <p:spPr/>
        <p:txBody>
          <a:bodyPr/>
          <a:lstStyle/>
          <a:p>
            <a:r>
              <a:rPr lang="cs-CZ"/>
              <a:t>Po kliknutí můžete upravovat styly textu v předloze.
Druhá úroveň
Třetí úroveň
Čtvrtá úroveň
Pátá úroveň</a:t>
            </a:r>
          </a:p>
        </p:txBody>
      </p:sp>
      <p:sp>
        <p:nvSpPr>
          <p:cNvPr id="4" name="Zástupný symbol pro datum 3">
            <a:extLst>
              <a:ext uri="{FF2B5EF4-FFF2-40B4-BE49-F238E27FC236}">
                <a16:creationId xmlns:a16="http://schemas.microsoft.com/office/drawing/2014/main" id="{9C8C2E7F-DAC1-EE4E-8CA8-3982201B8E7F}"/>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5" name="Zástupný symbol pro zápatí 4">
            <a:extLst>
              <a:ext uri="{FF2B5EF4-FFF2-40B4-BE49-F238E27FC236}">
                <a16:creationId xmlns:a16="http://schemas.microsoft.com/office/drawing/2014/main" id="{67DBC9EA-BB33-4349-B5A5-571A5BF7B9D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E319753-EC16-2C46-8E2E-BC8893D3E406}"/>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2342451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F86A63-7AF6-BF45-A68E-FFACA145306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88E38AA-73D3-4943-9F1F-932341B8F4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cs-CZ"/>
              <a:t>Po kliknutí můžete upravovat styly textu v předloze.
Druhá úroveň
Třetí úroveň
Čtvrtá úroveň
Pátá úroveň</a:t>
            </a:r>
          </a:p>
        </p:txBody>
      </p:sp>
      <p:sp>
        <p:nvSpPr>
          <p:cNvPr id="4" name="Zástupný symbol pro datum 3">
            <a:extLst>
              <a:ext uri="{FF2B5EF4-FFF2-40B4-BE49-F238E27FC236}">
                <a16:creationId xmlns:a16="http://schemas.microsoft.com/office/drawing/2014/main" id="{EE414E3D-1BBB-7B49-A248-6706B0E51FD9}"/>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5" name="Zástupný symbol pro zápatí 4">
            <a:extLst>
              <a:ext uri="{FF2B5EF4-FFF2-40B4-BE49-F238E27FC236}">
                <a16:creationId xmlns:a16="http://schemas.microsoft.com/office/drawing/2014/main" id="{5058682E-1191-8344-A371-4B591FCF24B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1643ECF-0A15-D541-9639-DE580DA9F153}"/>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1655159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E7AF62-7E66-214C-8FFA-7355759F496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72D4EF3-B8BE-AF4F-A614-CF60A60AAEA1}"/>
              </a:ext>
            </a:extLst>
          </p:cNvPr>
          <p:cNvSpPr>
            <a:spLocks noGrp="1"/>
          </p:cNvSpPr>
          <p:nvPr>
            <p:ph sz="half" idx="1"/>
          </p:nvPr>
        </p:nvSpPr>
        <p:spPr>
          <a:xfrm>
            <a:off x="838200" y="1825625"/>
            <a:ext cx="5181600" cy="4351338"/>
          </a:xfrm>
        </p:spPr>
        <p:txBody>
          <a:bodyPr/>
          <a:lstStyle/>
          <a:p>
            <a:r>
              <a:rPr lang="cs-CZ"/>
              <a:t>Po kliknutí můžete upravovat styly textu v předloze.
Druhá úroveň
Třetí úroveň
Čtvrtá úroveň
Pátá úroveň</a:t>
            </a:r>
          </a:p>
        </p:txBody>
      </p:sp>
      <p:sp>
        <p:nvSpPr>
          <p:cNvPr id="4" name="Zástupný obsah 3">
            <a:extLst>
              <a:ext uri="{FF2B5EF4-FFF2-40B4-BE49-F238E27FC236}">
                <a16:creationId xmlns:a16="http://schemas.microsoft.com/office/drawing/2014/main" id="{4D9A51F1-7195-1D40-83C6-38D7A5A36E60}"/>
              </a:ext>
            </a:extLst>
          </p:cNvPr>
          <p:cNvSpPr>
            <a:spLocks noGrp="1"/>
          </p:cNvSpPr>
          <p:nvPr>
            <p:ph sz="half" idx="2"/>
          </p:nvPr>
        </p:nvSpPr>
        <p:spPr>
          <a:xfrm>
            <a:off x="6172200" y="1825625"/>
            <a:ext cx="5181600" cy="4351338"/>
          </a:xfrm>
        </p:spPr>
        <p:txBody>
          <a:bodyPr/>
          <a:lstStyle/>
          <a:p>
            <a:r>
              <a:rPr lang="cs-CZ"/>
              <a:t>Po kliknutí můžete upravovat styly textu v předloze.
Druhá úroveň
Třetí úroveň
Čtvrtá úroveň
Pátá úroveň</a:t>
            </a:r>
          </a:p>
        </p:txBody>
      </p:sp>
      <p:sp>
        <p:nvSpPr>
          <p:cNvPr id="5" name="Zástupný symbol pro datum 4">
            <a:extLst>
              <a:ext uri="{FF2B5EF4-FFF2-40B4-BE49-F238E27FC236}">
                <a16:creationId xmlns:a16="http://schemas.microsoft.com/office/drawing/2014/main" id="{0C79B286-B1A7-BC48-81E0-3EC61BE3CEE3}"/>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6" name="Zástupný symbol pro zápatí 5">
            <a:extLst>
              <a:ext uri="{FF2B5EF4-FFF2-40B4-BE49-F238E27FC236}">
                <a16:creationId xmlns:a16="http://schemas.microsoft.com/office/drawing/2014/main" id="{8BCA29A5-5FE4-EF44-9313-8E445D326E2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8FE32EA-EFF2-C145-8118-052AB8DC47BF}"/>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2443617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5249EF-D3E2-4344-947B-45C02239AA0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AA61EA9-473D-094C-83A8-C7B9C511DF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Po kliknutí můžete upravovat styly textu v předloze.
Druhá úroveň
Třetí úroveň
Čtvrtá úroveň
Pátá úroveň</a:t>
            </a:r>
          </a:p>
        </p:txBody>
      </p:sp>
      <p:sp>
        <p:nvSpPr>
          <p:cNvPr id="4" name="Zástupný obsah 3">
            <a:extLst>
              <a:ext uri="{FF2B5EF4-FFF2-40B4-BE49-F238E27FC236}">
                <a16:creationId xmlns:a16="http://schemas.microsoft.com/office/drawing/2014/main" id="{EF90F5CD-911E-BB40-982A-29974F2B1988}"/>
              </a:ext>
            </a:extLst>
          </p:cNvPr>
          <p:cNvSpPr>
            <a:spLocks noGrp="1"/>
          </p:cNvSpPr>
          <p:nvPr>
            <p:ph sz="half" idx="2"/>
          </p:nvPr>
        </p:nvSpPr>
        <p:spPr>
          <a:xfrm>
            <a:off x="839788" y="2505075"/>
            <a:ext cx="5157787" cy="3684588"/>
          </a:xfrm>
        </p:spPr>
        <p:txBody>
          <a:bodyPr/>
          <a:lstStyle/>
          <a:p>
            <a:r>
              <a:rPr lang="cs-CZ"/>
              <a:t>Po kliknutí můžete upravovat styly textu v předloze.
Druhá úroveň
Třetí úroveň
Čtvrtá úroveň
Pátá úroveň</a:t>
            </a:r>
          </a:p>
        </p:txBody>
      </p:sp>
      <p:sp>
        <p:nvSpPr>
          <p:cNvPr id="5" name="Zástupný text 4">
            <a:extLst>
              <a:ext uri="{FF2B5EF4-FFF2-40B4-BE49-F238E27FC236}">
                <a16:creationId xmlns:a16="http://schemas.microsoft.com/office/drawing/2014/main" id="{4DFF442C-F1BA-FD4E-A9A5-3796735B7E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cs-CZ"/>
              <a:t>Po kliknutí můžete upravovat styly textu v předloze.
Druhá úroveň
Třetí úroveň
Čtvrtá úroveň
Pátá úroveň</a:t>
            </a:r>
          </a:p>
        </p:txBody>
      </p:sp>
      <p:sp>
        <p:nvSpPr>
          <p:cNvPr id="6" name="Zástupný obsah 5">
            <a:extLst>
              <a:ext uri="{FF2B5EF4-FFF2-40B4-BE49-F238E27FC236}">
                <a16:creationId xmlns:a16="http://schemas.microsoft.com/office/drawing/2014/main" id="{BC5794B5-5D04-BD44-A1EA-D61C5788EE4B}"/>
              </a:ext>
            </a:extLst>
          </p:cNvPr>
          <p:cNvSpPr>
            <a:spLocks noGrp="1"/>
          </p:cNvSpPr>
          <p:nvPr>
            <p:ph sz="quarter" idx="4"/>
          </p:nvPr>
        </p:nvSpPr>
        <p:spPr>
          <a:xfrm>
            <a:off x="6172200" y="2505075"/>
            <a:ext cx="5183188" cy="3684588"/>
          </a:xfrm>
        </p:spPr>
        <p:txBody>
          <a:bodyPr/>
          <a:lstStyle/>
          <a:p>
            <a:r>
              <a:rPr lang="cs-CZ"/>
              <a:t>Po kliknutí můžete upravovat styly textu v předloze.
Druhá úroveň
Třetí úroveň
Čtvrtá úroveň
Pátá úroveň</a:t>
            </a:r>
          </a:p>
        </p:txBody>
      </p:sp>
      <p:sp>
        <p:nvSpPr>
          <p:cNvPr id="7" name="Zástupný symbol pro datum 6">
            <a:extLst>
              <a:ext uri="{FF2B5EF4-FFF2-40B4-BE49-F238E27FC236}">
                <a16:creationId xmlns:a16="http://schemas.microsoft.com/office/drawing/2014/main" id="{5DA6F1BC-63D1-3440-850D-22A8FE20F04F}"/>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8" name="Zástupný symbol pro zápatí 7">
            <a:extLst>
              <a:ext uri="{FF2B5EF4-FFF2-40B4-BE49-F238E27FC236}">
                <a16:creationId xmlns:a16="http://schemas.microsoft.com/office/drawing/2014/main" id="{8BB09DD9-53A1-0E40-9CFA-8E0D19DD7A8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BB7D3184-0538-C643-AA1B-5430D4263FC6}"/>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419310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DC247A-0750-8945-B744-A9A898A0F7C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DBA91CC-3C22-A844-821E-3D4346C8D56E}"/>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4" name="Zástupný symbol pro zápatí 3">
            <a:extLst>
              <a:ext uri="{FF2B5EF4-FFF2-40B4-BE49-F238E27FC236}">
                <a16:creationId xmlns:a16="http://schemas.microsoft.com/office/drawing/2014/main" id="{6CDA469B-BA8F-D148-B66B-3078E670518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0EC7776-BB9D-D848-954D-8D0FFB0F9FC9}"/>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3594283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89755B60-143D-9E43-BE4B-33EE8F2B84A2}"/>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3" name="Zástupný symbol pro zápatí 2">
            <a:extLst>
              <a:ext uri="{FF2B5EF4-FFF2-40B4-BE49-F238E27FC236}">
                <a16:creationId xmlns:a16="http://schemas.microsoft.com/office/drawing/2014/main" id="{4F5B65B5-6A93-0847-984C-DEB3808D725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5CC3DA9-AC3C-7043-858C-B5C24845016E}"/>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3213253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444238-9264-134A-B635-718A22FD28D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0EDD9EA-C451-454F-B493-050E20EA41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cs-CZ"/>
              <a:t>Po kliknutí můžete upravovat styly textu v předloze.
Druhá úroveň
Třetí úroveň
Čtvrtá úroveň
Pátá úroveň</a:t>
            </a:r>
          </a:p>
        </p:txBody>
      </p:sp>
      <p:sp>
        <p:nvSpPr>
          <p:cNvPr id="4" name="Zástupný text 3">
            <a:extLst>
              <a:ext uri="{FF2B5EF4-FFF2-40B4-BE49-F238E27FC236}">
                <a16:creationId xmlns:a16="http://schemas.microsoft.com/office/drawing/2014/main" id="{47A9ABDB-7C06-D244-A531-485FDE4796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Po kliknutí můžete upravovat styly textu v předloze.
Druhá úroveň
Třetí úroveň
Čtvrtá úroveň
Pátá úroveň</a:t>
            </a:r>
          </a:p>
        </p:txBody>
      </p:sp>
      <p:sp>
        <p:nvSpPr>
          <p:cNvPr id="5" name="Zástupný symbol pro datum 4">
            <a:extLst>
              <a:ext uri="{FF2B5EF4-FFF2-40B4-BE49-F238E27FC236}">
                <a16:creationId xmlns:a16="http://schemas.microsoft.com/office/drawing/2014/main" id="{37042799-A0FB-644D-9B0C-D716660A69D9}"/>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6" name="Zástupný symbol pro zápatí 5">
            <a:extLst>
              <a:ext uri="{FF2B5EF4-FFF2-40B4-BE49-F238E27FC236}">
                <a16:creationId xmlns:a16="http://schemas.microsoft.com/office/drawing/2014/main" id="{0CFEACB5-D903-994C-A1FF-67819C8DE54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D6BACBD-3347-554F-A330-753EE893D44A}"/>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15958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E6F78C-1FDF-4043-AB04-F4A803EC871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205B60D-32BB-2E4A-8ECC-5B0BD1CDF6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A0E0A5B2-5345-9440-B104-44D2346B0C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cs-CZ"/>
              <a:t>Po kliknutí můžete upravovat styly textu v předloze.
Druhá úroveň
Třetí úroveň
Čtvrtá úroveň
Pátá úroveň</a:t>
            </a:r>
          </a:p>
        </p:txBody>
      </p:sp>
      <p:sp>
        <p:nvSpPr>
          <p:cNvPr id="5" name="Zástupný symbol pro datum 4">
            <a:extLst>
              <a:ext uri="{FF2B5EF4-FFF2-40B4-BE49-F238E27FC236}">
                <a16:creationId xmlns:a16="http://schemas.microsoft.com/office/drawing/2014/main" id="{92AAC287-4133-F84C-AF07-9CC9E7135A1E}"/>
              </a:ext>
            </a:extLst>
          </p:cNvPr>
          <p:cNvSpPr>
            <a:spLocks noGrp="1"/>
          </p:cNvSpPr>
          <p:nvPr>
            <p:ph type="dt" sz="half" idx="10"/>
          </p:nvPr>
        </p:nvSpPr>
        <p:spPr/>
        <p:txBody>
          <a:bodyPr/>
          <a:lstStyle/>
          <a:p>
            <a:fld id="{539A0CDC-C447-B547-8DA5-3BCA4A5326EF}" type="datetimeFigureOut">
              <a:rPr lang="cs-CZ" smtClean="0"/>
              <a:t>11.06.19</a:t>
            </a:fld>
            <a:endParaRPr lang="cs-CZ"/>
          </a:p>
        </p:txBody>
      </p:sp>
      <p:sp>
        <p:nvSpPr>
          <p:cNvPr id="6" name="Zástupný symbol pro zápatí 5">
            <a:extLst>
              <a:ext uri="{FF2B5EF4-FFF2-40B4-BE49-F238E27FC236}">
                <a16:creationId xmlns:a16="http://schemas.microsoft.com/office/drawing/2014/main" id="{573C55F8-6952-1B45-8878-84E0B467323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F946DD3-B61A-A54D-A084-5565F95CAD8A}"/>
              </a:ext>
            </a:extLst>
          </p:cNvPr>
          <p:cNvSpPr>
            <a:spLocks noGrp="1"/>
          </p:cNvSpPr>
          <p:nvPr>
            <p:ph type="sldNum" sz="quarter" idx="12"/>
          </p:nvPr>
        </p:nvSpPr>
        <p:spPr/>
        <p:txBody>
          <a:bodyPr/>
          <a:lstStyle/>
          <a:p>
            <a:fld id="{358BA84C-2D33-204A-8F6F-D2F9B9DD9216}" type="slidenum">
              <a:rPr lang="cs-CZ" smtClean="0"/>
              <a:t>‹#›</a:t>
            </a:fld>
            <a:endParaRPr lang="cs-CZ"/>
          </a:p>
        </p:txBody>
      </p:sp>
    </p:spTree>
    <p:extLst>
      <p:ext uri="{BB962C8B-B14F-4D97-AF65-F5344CB8AC3E}">
        <p14:creationId xmlns:p14="http://schemas.microsoft.com/office/powerpoint/2010/main" val="476149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24948CE-DFEE-F341-AD7D-5162852934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358A759-EA68-6A42-9C3A-97360A0474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cs-CZ"/>
              <a:t>Po kliknutí můžete upravovat styly textu v předloze.
Druhá úroveň
Třetí úroveň
Čtvrtá úroveň
Pátá úroveň</a:t>
            </a:r>
          </a:p>
        </p:txBody>
      </p:sp>
      <p:sp>
        <p:nvSpPr>
          <p:cNvPr id="4" name="Zástupný symbol pro datum 3">
            <a:extLst>
              <a:ext uri="{FF2B5EF4-FFF2-40B4-BE49-F238E27FC236}">
                <a16:creationId xmlns:a16="http://schemas.microsoft.com/office/drawing/2014/main" id="{1F408C23-9E7D-B847-BEF5-CD241782FD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9A0CDC-C447-B547-8DA5-3BCA4A5326EF}" type="datetimeFigureOut">
              <a:rPr lang="cs-CZ" smtClean="0"/>
              <a:t>11.06.19</a:t>
            </a:fld>
            <a:endParaRPr lang="cs-CZ"/>
          </a:p>
        </p:txBody>
      </p:sp>
      <p:sp>
        <p:nvSpPr>
          <p:cNvPr id="5" name="Zástupný symbol pro zápatí 4">
            <a:extLst>
              <a:ext uri="{FF2B5EF4-FFF2-40B4-BE49-F238E27FC236}">
                <a16:creationId xmlns:a16="http://schemas.microsoft.com/office/drawing/2014/main" id="{38334CFD-EF32-1F4D-A4CA-834AFB8EA5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673B3B7-58A5-A347-A22B-A6027C837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8BA84C-2D33-204A-8F6F-D2F9B9DD9216}" type="slidenum">
              <a:rPr lang="cs-CZ" smtClean="0"/>
              <a:t>‹#›</a:t>
            </a:fld>
            <a:endParaRPr lang="cs-CZ"/>
          </a:p>
        </p:txBody>
      </p:sp>
    </p:spTree>
    <p:extLst>
      <p:ext uri="{BB962C8B-B14F-4D97-AF65-F5344CB8AC3E}">
        <p14:creationId xmlns:p14="http://schemas.microsoft.com/office/powerpoint/2010/main" val="29279277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mailto:marcela.alfoldi@seznam.cz" TargetMode="Externa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662795" y="-3745097"/>
            <a:ext cx="1354979" cy="10750169"/>
          </a:xfrm>
          <a:prstGeom prst="downArrow">
            <a:avLst>
              <a:gd name="adj1" fmla="val 100000"/>
              <a:gd name="adj2" fmla="val 22582"/>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D2D70324-F6DD-6544-8869-03155B138200}"/>
              </a:ext>
            </a:extLst>
          </p:cNvPr>
          <p:cNvSpPr>
            <a:spLocks noGrp="1"/>
          </p:cNvSpPr>
          <p:nvPr>
            <p:ph type="title"/>
          </p:nvPr>
        </p:nvSpPr>
        <p:spPr>
          <a:xfrm>
            <a:off x="1286932" y="1204109"/>
            <a:ext cx="10023398" cy="857894"/>
          </a:xfrm>
        </p:spPr>
        <p:txBody>
          <a:bodyPr>
            <a:normAutofit/>
          </a:bodyPr>
          <a:lstStyle/>
          <a:p>
            <a:r>
              <a:rPr lang="cs-CZ" sz="2500" dirty="0">
                <a:solidFill>
                  <a:srgbClr val="FFFFFF"/>
                </a:solidFill>
                <a:latin typeface="Pepi" panose="02000503000000020004" pitchFamily="2" charset="0"/>
              </a:rPr>
              <a:t>Čím víc nemocnic, tím horší péče</a:t>
            </a:r>
            <a:br>
              <a:rPr lang="cs-CZ" sz="2500" dirty="0">
                <a:solidFill>
                  <a:srgbClr val="FFFFFF"/>
                </a:solidFill>
                <a:latin typeface="Pepi" panose="02000503000000020004" pitchFamily="2" charset="0"/>
              </a:rPr>
            </a:br>
            <a:r>
              <a:rPr lang="cs-CZ" sz="2500" dirty="0">
                <a:solidFill>
                  <a:srgbClr val="FFFFFF"/>
                </a:solidFill>
                <a:latin typeface="Pepi" panose="02000503000000020004" pitchFamily="2" charset="0"/>
              </a:rPr>
              <a:t>TK 12.6.</a:t>
            </a:r>
          </a:p>
        </p:txBody>
      </p:sp>
      <p:sp>
        <p:nvSpPr>
          <p:cNvPr id="15" name="Content Placeholder 14">
            <a:extLst>
              <a:ext uri="{FF2B5EF4-FFF2-40B4-BE49-F238E27FC236}">
                <a16:creationId xmlns:a16="http://schemas.microsoft.com/office/drawing/2014/main" id="{037F8320-12E0-4BDC-B8DF-8DD18285AF9F}"/>
              </a:ext>
            </a:extLst>
          </p:cNvPr>
          <p:cNvSpPr>
            <a:spLocks noGrp="1"/>
          </p:cNvSpPr>
          <p:nvPr>
            <p:ph idx="1"/>
          </p:nvPr>
        </p:nvSpPr>
        <p:spPr>
          <a:xfrm>
            <a:off x="1286931" y="2962451"/>
            <a:ext cx="2779954" cy="3348408"/>
          </a:xfrm>
        </p:spPr>
        <p:txBody>
          <a:bodyPr>
            <a:normAutofit/>
          </a:bodyPr>
          <a:lstStyle/>
          <a:p>
            <a:pPr marL="0" indent="0">
              <a:buNone/>
            </a:pPr>
            <a:endParaRPr lang="en-US" sz="1600" dirty="0">
              <a:latin typeface="Pepi" panose="02000503000000020004" pitchFamily="2" charset="0"/>
            </a:endParaRPr>
          </a:p>
          <a:p>
            <a:pPr marL="0" indent="0">
              <a:buNone/>
            </a:pPr>
            <a:r>
              <a:rPr lang="en-US" sz="1600" dirty="0" err="1">
                <a:latin typeface="Pepi" panose="02000503000000020004" pitchFamily="2" charset="0"/>
              </a:rPr>
              <a:t>Červen</a:t>
            </a:r>
            <a:r>
              <a:rPr lang="en-US" sz="1600" dirty="0">
                <a:latin typeface="Pepi" panose="02000503000000020004" pitchFamily="2" charset="0"/>
              </a:rPr>
              <a:t> 2019</a:t>
            </a:r>
          </a:p>
          <a:p>
            <a:pPr marL="0" indent="0">
              <a:buNone/>
            </a:pPr>
            <a:endParaRPr lang="en-US" sz="1600" dirty="0">
              <a:latin typeface="Pepi" panose="02000503000000020004" pitchFamily="2" charset="0"/>
            </a:endParaRPr>
          </a:p>
        </p:txBody>
      </p:sp>
      <p:pic>
        <p:nvPicPr>
          <p:cNvPr id="13" name="Zástupný obsah 9">
            <a:extLst>
              <a:ext uri="{FF2B5EF4-FFF2-40B4-BE49-F238E27FC236}">
                <a16:creationId xmlns:a16="http://schemas.microsoft.com/office/drawing/2014/main" id="{4FAB1E4E-152D-464F-B578-A2FE96B68202}"/>
              </a:ext>
            </a:extLst>
          </p:cNvPr>
          <p:cNvPicPr>
            <a:picLocks noChangeAspect="1"/>
          </p:cNvPicPr>
          <p:nvPr/>
        </p:nvPicPr>
        <p:blipFill>
          <a:blip r:embed="rId3"/>
          <a:stretch>
            <a:fillRect/>
          </a:stretch>
        </p:blipFill>
        <p:spPr>
          <a:xfrm>
            <a:off x="4776106" y="2962451"/>
            <a:ext cx="6463691" cy="2820012"/>
          </a:xfrm>
          <a:prstGeom prst="rect">
            <a:avLst/>
          </a:prstGeom>
        </p:spPr>
      </p:pic>
    </p:spTree>
    <p:extLst>
      <p:ext uri="{BB962C8B-B14F-4D97-AF65-F5344CB8AC3E}">
        <p14:creationId xmlns:p14="http://schemas.microsoft.com/office/powerpoint/2010/main" val="3121006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Nadpis 1">
            <a:extLst>
              <a:ext uri="{FF2B5EF4-FFF2-40B4-BE49-F238E27FC236}">
                <a16:creationId xmlns:a16="http://schemas.microsoft.com/office/drawing/2014/main" id="{268FAB98-16FB-C548-AE05-9DCC23731EA1}"/>
              </a:ext>
            </a:extLst>
          </p:cNvPr>
          <p:cNvSpPr>
            <a:spLocks noGrp="1"/>
          </p:cNvSpPr>
          <p:nvPr>
            <p:ph type="title"/>
          </p:nvPr>
        </p:nvSpPr>
        <p:spPr>
          <a:xfrm>
            <a:off x="904877" y="2415322"/>
            <a:ext cx="3451730" cy="2399869"/>
          </a:xfrm>
        </p:spPr>
        <p:txBody>
          <a:bodyPr>
            <a:normAutofit/>
          </a:bodyPr>
          <a:lstStyle/>
          <a:p>
            <a:pPr algn="ctr"/>
            <a:r>
              <a:rPr lang="cs-CZ" sz="4000">
                <a:solidFill>
                  <a:srgbClr val="FFFFFF"/>
                </a:solidFill>
                <a:latin typeface="Pepi" panose="02000503000000020004" pitchFamily="2" charset="0"/>
              </a:rPr>
              <a:t>Co říkají výsledky průzkumu?</a:t>
            </a:r>
          </a:p>
        </p:txBody>
      </p:sp>
      <p:sp>
        <p:nvSpPr>
          <p:cNvPr id="3" name="Zástupný obsah 2">
            <a:extLst>
              <a:ext uri="{FF2B5EF4-FFF2-40B4-BE49-F238E27FC236}">
                <a16:creationId xmlns:a16="http://schemas.microsoft.com/office/drawing/2014/main" id="{1CFA52E7-1BD3-4343-9C00-228AFFE431CE}"/>
              </a:ext>
            </a:extLst>
          </p:cNvPr>
          <p:cNvSpPr>
            <a:spLocks noGrp="1"/>
          </p:cNvSpPr>
          <p:nvPr>
            <p:ph idx="1"/>
          </p:nvPr>
        </p:nvSpPr>
        <p:spPr>
          <a:xfrm>
            <a:off x="5120640" y="804672"/>
            <a:ext cx="6281928" cy="5248656"/>
          </a:xfrm>
        </p:spPr>
        <p:txBody>
          <a:bodyPr anchor="ctr">
            <a:normAutofit/>
          </a:bodyPr>
          <a:lstStyle/>
          <a:p>
            <a:r>
              <a:rPr lang="cs-CZ" sz="2000" dirty="0">
                <a:latin typeface="Pepi" panose="02000503000000020004" pitchFamily="2" charset="0"/>
              </a:rPr>
              <a:t>Lidé jsou zmatení, nejistí, bojí se, mají protichůdné informace, ve zdravotnickém systému se neorientují</a:t>
            </a:r>
          </a:p>
          <a:p>
            <a:r>
              <a:rPr lang="cs-CZ" sz="2000" dirty="0">
                <a:latin typeface="Pepi" panose="02000503000000020004" pitchFamily="2" charset="0"/>
              </a:rPr>
              <a:t>Nemají prostředí, které by jim pomohlo, aby opravdu byli „chytrými pacienty“</a:t>
            </a:r>
          </a:p>
          <a:p>
            <a:r>
              <a:rPr lang="cs-CZ" sz="2000" dirty="0">
                <a:latin typeface="Pepi" panose="02000503000000020004" pitchFamily="2" charset="0"/>
              </a:rPr>
              <a:t>Až tyto výsledky nám naznačily, že jsme se měli ptát jinak</a:t>
            </a:r>
          </a:p>
          <a:p>
            <a:r>
              <a:rPr lang="cs-CZ" sz="2000" dirty="0">
                <a:latin typeface="Pepi" panose="02000503000000020004" pitchFamily="2" charset="0"/>
              </a:rPr>
              <a:t>Proto tady je Klub </a:t>
            </a:r>
            <a:r>
              <a:rPr lang="cs-CZ" sz="2000" dirty="0" err="1">
                <a:latin typeface="Pepi" panose="02000503000000020004" pitchFamily="2" charset="0"/>
              </a:rPr>
              <a:t>Mederi</a:t>
            </a:r>
            <a:r>
              <a:rPr lang="cs-CZ" sz="2000" dirty="0">
                <a:latin typeface="Pepi" panose="02000503000000020004" pitchFamily="2" charset="0"/>
              </a:rPr>
              <a:t> - aby mluvil o tom, o čem politici mluvit nechtějí, aby prostřednictvím analýz seznamoval média s tím, co by se mělo a jak měnit</a:t>
            </a:r>
          </a:p>
          <a:p>
            <a:r>
              <a:rPr lang="cs-CZ" sz="2000" dirty="0">
                <a:latin typeface="Pepi" panose="02000503000000020004" pitchFamily="2" charset="0"/>
              </a:rPr>
              <a:t>První téma – Nemocnice – jejich skladba, počet, poměr akutní a následné péče, její organizace </a:t>
            </a:r>
          </a:p>
          <a:p>
            <a:endParaRPr lang="cs-CZ" sz="2000" dirty="0">
              <a:latin typeface="Pepi" panose="02000503000000020004" pitchFamily="2" charset="0"/>
            </a:endParaRPr>
          </a:p>
        </p:txBody>
      </p:sp>
    </p:spTree>
    <p:extLst>
      <p:ext uri="{BB962C8B-B14F-4D97-AF65-F5344CB8AC3E}">
        <p14:creationId xmlns:p14="http://schemas.microsoft.com/office/powerpoint/2010/main" val="1987608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Nadpis 1">
            <a:extLst>
              <a:ext uri="{FF2B5EF4-FFF2-40B4-BE49-F238E27FC236}">
                <a16:creationId xmlns:a16="http://schemas.microsoft.com/office/drawing/2014/main" id="{EAE854A7-322D-874B-8B16-502594AA23BD}"/>
              </a:ext>
            </a:extLst>
          </p:cNvPr>
          <p:cNvSpPr>
            <a:spLocks noGrp="1"/>
          </p:cNvSpPr>
          <p:nvPr>
            <p:ph type="title"/>
          </p:nvPr>
        </p:nvSpPr>
        <p:spPr>
          <a:xfrm>
            <a:off x="535020" y="685800"/>
            <a:ext cx="2780271" cy="5105400"/>
          </a:xfrm>
        </p:spPr>
        <p:txBody>
          <a:bodyPr>
            <a:normAutofit/>
          </a:bodyPr>
          <a:lstStyle/>
          <a:p>
            <a:r>
              <a:rPr lang="cs-CZ" sz="4000" b="1" dirty="0">
                <a:solidFill>
                  <a:srgbClr val="FFFFFF"/>
                </a:solidFill>
                <a:latin typeface="Pepi" panose="02000503000000020004" pitchFamily="2" charset="0"/>
              </a:rPr>
              <a:t>Klub </a:t>
            </a:r>
            <a:r>
              <a:rPr lang="cs-CZ" sz="4000" b="1" dirty="0" err="1">
                <a:solidFill>
                  <a:srgbClr val="FFFFFF"/>
                </a:solidFill>
                <a:latin typeface="Pepi" panose="02000503000000020004" pitchFamily="2" charset="0"/>
              </a:rPr>
              <a:t>Mederi</a:t>
            </a:r>
            <a:r>
              <a:rPr lang="cs-CZ" sz="4000" b="1" dirty="0">
                <a:solidFill>
                  <a:srgbClr val="FFFFFF"/>
                </a:solidFill>
                <a:latin typeface="Pepi" panose="02000503000000020004" pitchFamily="2" charset="0"/>
              </a:rPr>
              <a:t> </a:t>
            </a:r>
            <a:r>
              <a:rPr lang="cs-CZ" sz="4000" dirty="0">
                <a:solidFill>
                  <a:srgbClr val="FFFFFF"/>
                </a:solidFill>
                <a:latin typeface="Pepi" panose="02000503000000020004" pitchFamily="2" charset="0"/>
              </a:rPr>
              <a:t>– </a:t>
            </a:r>
            <a:r>
              <a:rPr lang="cs-CZ" sz="3600" dirty="0">
                <a:solidFill>
                  <a:srgbClr val="FFFFFF"/>
                </a:solidFill>
                <a:latin typeface="Pepi" panose="02000503000000020004" pitchFamily="2" charset="0"/>
              </a:rPr>
              <a:t>východiska</a:t>
            </a:r>
            <a:r>
              <a:rPr lang="cs-CZ" sz="4000" dirty="0">
                <a:solidFill>
                  <a:srgbClr val="FFFFFF"/>
                </a:solidFill>
                <a:latin typeface="Pepi" panose="02000503000000020004" pitchFamily="2" charset="0"/>
              </a:rPr>
              <a:t> </a:t>
            </a:r>
          </a:p>
        </p:txBody>
      </p:sp>
      <p:graphicFrame>
        <p:nvGraphicFramePr>
          <p:cNvPr id="5" name="Zástupný obsah 2">
            <a:extLst>
              <a:ext uri="{FF2B5EF4-FFF2-40B4-BE49-F238E27FC236}">
                <a16:creationId xmlns:a16="http://schemas.microsoft.com/office/drawing/2014/main" id="{AA4259D3-5884-4D95-962F-FC54244BB58E}"/>
              </a:ext>
            </a:extLst>
          </p:cNvPr>
          <p:cNvGraphicFramePr>
            <a:graphicFrameLocks noGrp="1"/>
          </p:cNvGraphicFramePr>
          <p:nvPr>
            <p:ph idx="1"/>
            <p:extLst>
              <p:ext uri="{D42A27DB-BD31-4B8C-83A1-F6EECF244321}">
                <p14:modId xmlns:p14="http://schemas.microsoft.com/office/powerpoint/2010/main" val="368198150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9239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C9495C5-8679-8841-B3F7-93282341243F}"/>
              </a:ext>
            </a:extLst>
          </p:cNvPr>
          <p:cNvSpPr>
            <a:spLocks noGrp="1"/>
          </p:cNvSpPr>
          <p:nvPr>
            <p:ph type="title"/>
          </p:nvPr>
        </p:nvSpPr>
        <p:spPr>
          <a:xfrm>
            <a:off x="7859437" y="957695"/>
            <a:ext cx="3494362" cy="4930246"/>
          </a:xfrm>
        </p:spPr>
        <p:txBody>
          <a:bodyPr>
            <a:normAutofit/>
          </a:bodyPr>
          <a:lstStyle/>
          <a:p>
            <a:pPr algn="r"/>
            <a:r>
              <a:rPr lang="cs-CZ" sz="4000" b="1" dirty="0">
                <a:solidFill>
                  <a:schemeClr val="accent1"/>
                </a:solidFill>
                <a:latin typeface="Pepi" panose="02000503000000020004" pitchFamily="2" charset="0"/>
              </a:rPr>
              <a:t>Motto </a:t>
            </a:r>
            <a:br>
              <a:rPr lang="cs-CZ" sz="4000" b="1" dirty="0">
                <a:solidFill>
                  <a:schemeClr val="accent1"/>
                </a:solidFill>
                <a:latin typeface="Pepi" panose="02000503000000020004" pitchFamily="2" charset="0"/>
              </a:rPr>
            </a:br>
            <a:r>
              <a:rPr lang="cs-CZ" sz="4000" b="1" dirty="0">
                <a:solidFill>
                  <a:schemeClr val="accent1"/>
                </a:solidFill>
                <a:latin typeface="Pepi" panose="02000503000000020004" pitchFamily="2" charset="0"/>
              </a:rPr>
              <a:t>klubu </a:t>
            </a:r>
            <a:r>
              <a:rPr lang="cs-CZ" sz="4000" b="1" dirty="0" err="1">
                <a:solidFill>
                  <a:schemeClr val="accent1"/>
                </a:solidFill>
                <a:latin typeface="Pepi" panose="02000503000000020004" pitchFamily="2" charset="0"/>
              </a:rPr>
              <a:t>Mederi</a:t>
            </a:r>
            <a:endParaRPr lang="cs-CZ" sz="4000" b="1" dirty="0">
              <a:solidFill>
                <a:schemeClr val="accent1"/>
              </a:solidFill>
              <a:latin typeface="Pepi" panose="02000503000000020004" pitchFamily="2" charset="0"/>
            </a:endParaRPr>
          </a:p>
        </p:txBody>
      </p:sp>
      <p:sp>
        <p:nvSpPr>
          <p:cNvPr id="3" name="Zástupný obsah 2">
            <a:extLst>
              <a:ext uri="{FF2B5EF4-FFF2-40B4-BE49-F238E27FC236}">
                <a16:creationId xmlns:a16="http://schemas.microsoft.com/office/drawing/2014/main" id="{1E68A2B9-6C60-0C4D-AF62-D9B007079555}"/>
              </a:ext>
            </a:extLst>
          </p:cNvPr>
          <p:cNvSpPr>
            <a:spLocks noGrp="1"/>
          </p:cNvSpPr>
          <p:nvPr>
            <p:ph idx="1"/>
          </p:nvPr>
        </p:nvSpPr>
        <p:spPr>
          <a:xfrm>
            <a:off x="857266" y="963877"/>
            <a:ext cx="6377769" cy="4930246"/>
          </a:xfrm>
        </p:spPr>
        <p:txBody>
          <a:bodyPr anchor="ctr">
            <a:normAutofit/>
          </a:bodyPr>
          <a:lstStyle/>
          <a:p>
            <a:pPr marL="0" indent="0">
              <a:buNone/>
            </a:pPr>
            <a:endParaRPr lang="cs-CZ" sz="2400" b="1" i="1" dirty="0">
              <a:latin typeface="Pepi" panose="02000503000000020004" pitchFamily="2" charset="0"/>
            </a:endParaRPr>
          </a:p>
          <a:p>
            <a:pPr marL="0" indent="0">
              <a:buNone/>
            </a:pPr>
            <a:r>
              <a:rPr lang="cs-CZ" sz="2400" b="1" i="1" dirty="0">
                <a:latin typeface="Pepi" panose="02000503000000020004" pitchFamily="2" charset="0"/>
              </a:rPr>
              <a:t>„Pro ty, kteří chtějí vědět, ovlivňovat a měnit české zdravotnictví, kde v centru zájmu je pacient.“</a:t>
            </a:r>
            <a:endParaRPr lang="cs-CZ" sz="2400" b="1" dirty="0">
              <a:latin typeface="Pepi" panose="02000503000000020004" pitchFamily="2" charset="0"/>
            </a:endParaRPr>
          </a:p>
        </p:txBody>
      </p:sp>
      <p:cxnSp>
        <p:nvCxnSpPr>
          <p:cNvPr id="15"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48571" y="2209249"/>
            <a:ext cx="0" cy="2506648"/>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0716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F06DAD5-3F88-4149-9E8B-912D13CBD983}"/>
              </a:ext>
            </a:extLst>
          </p:cNvPr>
          <p:cNvSpPr>
            <a:spLocks noGrp="1"/>
          </p:cNvSpPr>
          <p:nvPr>
            <p:ph type="title"/>
          </p:nvPr>
        </p:nvSpPr>
        <p:spPr>
          <a:xfrm>
            <a:off x="838200" y="963877"/>
            <a:ext cx="3494362" cy="4930246"/>
          </a:xfrm>
        </p:spPr>
        <p:txBody>
          <a:bodyPr>
            <a:normAutofit/>
          </a:bodyPr>
          <a:lstStyle/>
          <a:p>
            <a:pPr algn="r"/>
            <a:r>
              <a:rPr lang="cs-CZ" sz="4000" b="1" dirty="0">
                <a:solidFill>
                  <a:schemeClr val="accent1"/>
                </a:solidFill>
                <a:latin typeface="Pepi" panose="02000503000000020004" pitchFamily="2" charset="0"/>
              </a:rPr>
              <a:t>Členové klubu </a:t>
            </a:r>
            <a:r>
              <a:rPr lang="cs-CZ" sz="4000" b="1" dirty="0" err="1">
                <a:solidFill>
                  <a:schemeClr val="accent1"/>
                </a:solidFill>
                <a:latin typeface="Pepi" panose="02000503000000020004" pitchFamily="2" charset="0"/>
              </a:rPr>
              <a:t>Mederi</a:t>
            </a:r>
            <a:endParaRPr lang="cs-CZ" sz="4000" b="1" dirty="0">
              <a:solidFill>
                <a:schemeClr val="accent1"/>
              </a:solidFill>
              <a:latin typeface="Pepi" panose="02000503000000020004" pitchFamily="2" charset="0"/>
            </a:endParaRPr>
          </a:p>
        </p:txBody>
      </p:sp>
      <p:cxnSp>
        <p:nvCxnSpPr>
          <p:cNvPr id="13"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DCC6670-CF79-DB4E-BF56-8DBCF972A56D}"/>
              </a:ext>
            </a:extLst>
          </p:cNvPr>
          <p:cNvSpPr>
            <a:spLocks noGrp="1"/>
          </p:cNvSpPr>
          <p:nvPr>
            <p:ph idx="1"/>
          </p:nvPr>
        </p:nvSpPr>
        <p:spPr>
          <a:xfrm>
            <a:off x="4976031" y="963877"/>
            <a:ext cx="6377769" cy="4930246"/>
          </a:xfrm>
        </p:spPr>
        <p:txBody>
          <a:bodyPr anchor="ctr">
            <a:normAutofit lnSpcReduction="10000"/>
          </a:bodyPr>
          <a:lstStyle/>
          <a:p>
            <a:pPr lvl="0"/>
            <a:r>
              <a:rPr lang="cs-CZ" sz="1700" dirty="0">
                <a:latin typeface="Pepi" panose="02000503000000020004" pitchFamily="2" charset="0"/>
              </a:rPr>
              <a:t>Ing. MIROSLAV ZÁMEČNÍK (ekonom a novinář, člen zdravotnického </a:t>
            </a:r>
            <a:r>
              <a:rPr lang="cs-CZ" sz="1700" dirty="0" err="1">
                <a:latin typeface="Pepi" panose="02000503000000020004" pitchFamily="2" charset="0"/>
              </a:rPr>
              <a:t>NERVu</a:t>
            </a:r>
            <a:r>
              <a:rPr lang="cs-CZ" sz="1700" dirty="0">
                <a:latin typeface="Pepi" panose="02000503000000020004" pitchFamily="2" charset="0"/>
              </a:rPr>
              <a:t>)</a:t>
            </a:r>
          </a:p>
          <a:p>
            <a:pPr lvl="0"/>
            <a:r>
              <a:rPr lang="cs-CZ" sz="1700" dirty="0">
                <a:latin typeface="Pepi" panose="02000503000000020004" pitchFamily="2" charset="0"/>
              </a:rPr>
              <a:t>MUDr. PAVEL VEPŘEK (Občan </a:t>
            </a:r>
            <a:r>
              <a:rPr lang="cs-CZ" sz="1700" dirty="0" err="1">
                <a:latin typeface="Pepi" panose="02000503000000020004" pitchFamily="2" charset="0"/>
              </a:rPr>
              <a:t>z.s</a:t>
            </a:r>
            <a:r>
              <a:rPr lang="cs-CZ" sz="1700" dirty="0">
                <a:latin typeface="Pepi" panose="02000503000000020004" pitchFamily="2" charset="0"/>
              </a:rPr>
              <a:t>., iniciativa Zdravotnictví 2.0, manažerské </a:t>
            </a:r>
            <a:r>
              <a:rPr lang="cs-CZ" sz="1700" dirty="0" err="1">
                <a:latin typeface="Pepi" panose="02000503000000020004" pitchFamily="2" charset="0"/>
              </a:rPr>
              <a:t>fce</a:t>
            </a:r>
            <a:r>
              <a:rPr lang="cs-CZ" sz="1700" dirty="0">
                <a:latin typeface="Pepi" panose="02000503000000020004" pitchFamily="2" charset="0"/>
              </a:rPr>
              <a:t> ve zdravotnictví a pojišťovnách)</a:t>
            </a:r>
          </a:p>
          <a:p>
            <a:r>
              <a:rPr lang="cs-CZ" sz="1700" dirty="0">
                <a:latin typeface="Pepi" panose="02000503000000020004" pitchFamily="2" charset="0"/>
              </a:rPr>
              <a:t>Prof. MUDr. VLADIMÍR BENEŠ (přednosta Neurochirurgické a </a:t>
            </a:r>
            <a:r>
              <a:rPr lang="cs-CZ" sz="1700" dirty="0" err="1">
                <a:latin typeface="Pepi" panose="02000503000000020004" pitchFamily="2" charset="0"/>
              </a:rPr>
              <a:t>neuroonkologické</a:t>
            </a:r>
            <a:r>
              <a:rPr lang="cs-CZ" sz="1700" dirty="0">
                <a:latin typeface="Pepi" panose="02000503000000020004" pitchFamily="2" charset="0"/>
              </a:rPr>
              <a:t> kliniky 1. LF UK a ÚVN, vedoucí katedry neurochirurgie IPVZ, člen mnoha odborných společností)</a:t>
            </a:r>
          </a:p>
          <a:p>
            <a:r>
              <a:rPr lang="cs-CZ" sz="1700" dirty="0">
                <a:latin typeface="Pepi" panose="02000503000000020004" pitchFamily="2" charset="0"/>
              </a:rPr>
              <a:t>JUDR. JAKUB KRÁL, Ph.D. (odborník na farmaceutické právo, řídil agendu zdravotnických prostředků na MZ a v SÚKL, poradenská společnost Porta </a:t>
            </a:r>
            <a:r>
              <a:rPr lang="cs-CZ" sz="1700" dirty="0" err="1">
                <a:latin typeface="Pepi" panose="02000503000000020004" pitchFamily="2" charset="0"/>
              </a:rPr>
              <a:t>Medica</a:t>
            </a:r>
            <a:r>
              <a:rPr lang="cs-CZ" sz="1700" dirty="0">
                <a:latin typeface="Pepi" panose="02000503000000020004" pitchFamily="2" charset="0"/>
              </a:rPr>
              <a:t>)</a:t>
            </a:r>
          </a:p>
          <a:p>
            <a:r>
              <a:rPr lang="cs-CZ" sz="1700" dirty="0">
                <a:latin typeface="Pepi" panose="02000503000000020004" pitchFamily="2" charset="0"/>
              </a:rPr>
              <a:t>PharmDr. MILADA HALAČOVÁ (vedoucí oddělení klinické farmacie Nemocnice Na Homolce)</a:t>
            </a:r>
          </a:p>
          <a:p>
            <a:pPr lvl="0"/>
            <a:r>
              <a:rPr lang="cs-CZ" sz="1700" dirty="0">
                <a:latin typeface="Pepi" panose="02000503000000020004" pitchFamily="2" charset="0"/>
              </a:rPr>
              <a:t>MUDr. PAVEL HROBOŇ (</a:t>
            </a:r>
            <a:r>
              <a:rPr lang="cs-CZ" sz="1700" dirty="0" err="1">
                <a:latin typeface="Pepi" panose="02000503000000020004" pitchFamily="2" charset="0"/>
              </a:rPr>
              <a:t>exnáměstek</a:t>
            </a:r>
            <a:r>
              <a:rPr lang="cs-CZ" sz="1700" dirty="0">
                <a:latin typeface="Pepi" panose="02000503000000020004" pitchFamily="2" charset="0"/>
              </a:rPr>
              <a:t> MZ, autor reformy, management VZP, poradenská a vzdělávací společnost </a:t>
            </a:r>
            <a:r>
              <a:rPr lang="cs-CZ" sz="1700" dirty="0" err="1">
                <a:latin typeface="Pepi" panose="02000503000000020004" pitchFamily="2" charset="0"/>
              </a:rPr>
              <a:t>Advance</a:t>
            </a:r>
            <a:r>
              <a:rPr lang="cs-CZ" sz="1700" dirty="0">
                <a:latin typeface="Pepi" panose="02000503000000020004" pitchFamily="2" charset="0"/>
              </a:rPr>
              <a:t> </a:t>
            </a:r>
            <a:r>
              <a:rPr lang="cs-CZ" sz="1700" dirty="0" err="1">
                <a:latin typeface="Pepi" panose="02000503000000020004" pitchFamily="2" charset="0"/>
              </a:rPr>
              <a:t>Healthcare</a:t>
            </a:r>
            <a:r>
              <a:rPr lang="cs-CZ" sz="1700" dirty="0">
                <a:latin typeface="Pepi" panose="02000503000000020004" pitchFamily="2" charset="0"/>
              </a:rPr>
              <a:t> Management Institute)</a:t>
            </a:r>
          </a:p>
          <a:p>
            <a:pPr lvl="0"/>
            <a:r>
              <a:rPr lang="cs-CZ" sz="1700" dirty="0">
                <a:latin typeface="Pepi" panose="02000503000000020004" pitchFamily="2" charset="0"/>
              </a:rPr>
              <a:t>Chceme spolupracovat i s mnoha dalšími, ale některým v tom brání současná pracovní angažovanost, apod.</a:t>
            </a:r>
          </a:p>
          <a:p>
            <a:pPr marL="0" indent="0">
              <a:buNone/>
            </a:pPr>
            <a:endParaRPr lang="cs-CZ" sz="1700" dirty="0">
              <a:latin typeface="Pepi" panose="02000503000000020004" pitchFamily="2" charset="0"/>
            </a:endParaRPr>
          </a:p>
        </p:txBody>
      </p:sp>
    </p:spTree>
    <p:extLst>
      <p:ext uri="{BB962C8B-B14F-4D97-AF65-F5344CB8AC3E}">
        <p14:creationId xmlns:p14="http://schemas.microsoft.com/office/powerpoint/2010/main" val="399699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4ADA3C-864D-0C40-AF89-1649DA349996}"/>
              </a:ext>
            </a:extLst>
          </p:cNvPr>
          <p:cNvSpPr>
            <a:spLocks noGrp="1"/>
          </p:cNvSpPr>
          <p:nvPr>
            <p:ph type="title"/>
          </p:nvPr>
        </p:nvSpPr>
        <p:spPr>
          <a:xfrm>
            <a:off x="838200" y="365125"/>
            <a:ext cx="10515600" cy="1325563"/>
          </a:xfrm>
        </p:spPr>
        <p:txBody>
          <a:bodyPr>
            <a:normAutofit/>
          </a:bodyPr>
          <a:lstStyle/>
          <a:p>
            <a:r>
              <a:rPr lang="cs-CZ" dirty="0">
                <a:latin typeface="Pepi" panose="02000503000000020004" pitchFamily="2" charset="0"/>
              </a:rPr>
              <a:t>Plány Klubu </a:t>
            </a:r>
            <a:r>
              <a:rPr lang="cs-CZ" dirty="0" err="1">
                <a:latin typeface="Pepi" panose="02000503000000020004" pitchFamily="2" charset="0"/>
              </a:rPr>
              <a:t>Mederi</a:t>
            </a:r>
            <a:endParaRPr lang="cs-CZ" dirty="0">
              <a:latin typeface="Pepi" panose="02000503000000020004" pitchFamily="2" charset="0"/>
            </a:endParaRPr>
          </a:p>
        </p:txBody>
      </p:sp>
      <p:graphicFrame>
        <p:nvGraphicFramePr>
          <p:cNvPr id="5" name="Zástupný obsah 2">
            <a:extLst>
              <a:ext uri="{FF2B5EF4-FFF2-40B4-BE49-F238E27FC236}">
                <a16:creationId xmlns:a16="http://schemas.microsoft.com/office/drawing/2014/main" id="{3FB96837-D3C5-4FF7-87E4-3FFAB9D52EEA}"/>
              </a:ext>
            </a:extLst>
          </p:cNvPr>
          <p:cNvGraphicFramePr>
            <a:graphicFrameLocks noGrp="1"/>
          </p:cNvGraphicFramePr>
          <p:nvPr>
            <p:ph idx="1"/>
            <p:extLst>
              <p:ext uri="{D42A27DB-BD31-4B8C-83A1-F6EECF244321}">
                <p14:modId xmlns:p14="http://schemas.microsoft.com/office/powerpoint/2010/main" val="20012969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4940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73DA33-5805-EF4C-8150-4B2CC593E813}"/>
              </a:ext>
            </a:extLst>
          </p:cNvPr>
          <p:cNvSpPr>
            <a:spLocks noGrp="1"/>
          </p:cNvSpPr>
          <p:nvPr>
            <p:ph type="title"/>
          </p:nvPr>
        </p:nvSpPr>
        <p:spPr>
          <a:xfrm>
            <a:off x="1136428" y="627564"/>
            <a:ext cx="7474172" cy="1325563"/>
          </a:xfrm>
        </p:spPr>
        <p:txBody>
          <a:bodyPr>
            <a:normAutofit/>
          </a:bodyPr>
          <a:lstStyle/>
          <a:p>
            <a:r>
              <a:rPr lang="cs-CZ" dirty="0">
                <a:latin typeface="Pepi" panose="02000503000000020004" pitchFamily="2" charset="0"/>
              </a:rPr>
              <a:t>Institut chytrého pacienta</a:t>
            </a:r>
          </a:p>
        </p:txBody>
      </p:sp>
      <p:sp>
        <p:nvSpPr>
          <p:cNvPr id="3" name="Zástupný obsah 2">
            <a:extLst>
              <a:ext uri="{FF2B5EF4-FFF2-40B4-BE49-F238E27FC236}">
                <a16:creationId xmlns:a16="http://schemas.microsoft.com/office/drawing/2014/main" id="{886EB15F-87CC-DB49-9B90-FCDF8F3FF17F}"/>
              </a:ext>
            </a:extLst>
          </p:cNvPr>
          <p:cNvSpPr>
            <a:spLocks noGrp="1"/>
          </p:cNvSpPr>
          <p:nvPr>
            <p:ph idx="1"/>
          </p:nvPr>
        </p:nvSpPr>
        <p:spPr>
          <a:xfrm>
            <a:off x="1136429" y="2278173"/>
            <a:ext cx="6467867" cy="3450613"/>
          </a:xfrm>
        </p:spPr>
        <p:txBody>
          <a:bodyPr anchor="ctr">
            <a:normAutofit/>
          </a:bodyPr>
          <a:lstStyle/>
          <a:p>
            <a:r>
              <a:rPr lang="cs-CZ" sz="2200">
                <a:latin typeface="Pepi" panose="02000503000000020004" pitchFamily="2" charset="0"/>
              </a:rPr>
              <a:t>Informační web především pro pacienty, resp. organizované pacienty</a:t>
            </a:r>
          </a:p>
          <a:p>
            <a:r>
              <a:rPr lang="cs-CZ" sz="2200">
                <a:latin typeface="Pepi" panose="02000503000000020004" pitchFamily="2" charset="0"/>
              </a:rPr>
              <a:t>O pacientských organizacích, jejichž význam vzrůstá i v procesu tvorby a tedy ovlivňování legislativy</a:t>
            </a:r>
          </a:p>
          <a:p>
            <a:r>
              <a:rPr lang="cs-CZ" sz="2200">
                <a:latin typeface="Pepi" panose="02000503000000020004" pitchFamily="2" charset="0"/>
              </a:rPr>
              <a:t>O pojištěncích</a:t>
            </a:r>
          </a:p>
          <a:p>
            <a:r>
              <a:rPr lang="cs-CZ" sz="2200">
                <a:latin typeface="Pepi" panose="02000503000000020004" pitchFamily="2" charset="0"/>
              </a:rPr>
              <a:t>O pacientských radách</a:t>
            </a:r>
          </a:p>
          <a:p>
            <a:r>
              <a:rPr lang="cs-CZ" sz="2200">
                <a:latin typeface="Pepi" panose="02000503000000020004" pitchFamily="2" charset="0"/>
              </a:rPr>
              <a:t>O diagnózách </a:t>
            </a:r>
          </a:p>
          <a:p>
            <a:r>
              <a:rPr lang="cs-CZ" sz="2200">
                <a:latin typeface="Pepi" panose="02000503000000020004" pitchFamily="2" charset="0"/>
              </a:rPr>
              <a:t>On-line poradny (až se web zavede) </a:t>
            </a:r>
          </a:p>
          <a:p>
            <a:endParaRPr lang="cs-CZ" sz="2200">
              <a:latin typeface="Pepi" panose="02000503000000020004" pitchFamily="2" charset="0"/>
            </a:endParaRP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43D8DB98-D078-4814-A152-AF00636CEC4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3868806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FFD11E-B931-6643-BD56-9843C9AAFA08}"/>
              </a:ext>
            </a:extLst>
          </p:cNvPr>
          <p:cNvSpPr>
            <a:spLocks noGrp="1"/>
          </p:cNvSpPr>
          <p:nvPr>
            <p:ph type="title"/>
          </p:nvPr>
        </p:nvSpPr>
        <p:spPr/>
        <p:txBody>
          <a:bodyPr/>
          <a:lstStyle/>
          <a:p>
            <a:r>
              <a:rPr lang="cs-CZ" dirty="0">
                <a:latin typeface="Pepi" panose="02000503000000020004" pitchFamily="2" charset="0"/>
              </a:rPr>
              <a:t>Ing. Marcela Alföldi </a:t>
            </a:r>
            <a:r>
              <a:rPr lang="cs-CZ" dirty="0" err="1">
                <a:latin typeface="Pepi" panose="02000503000000020004" pitchFamily="2" charset="0"/>
              </a:rPr>
              <a:t>Šperkerová</a:t>
            </a:r>
            <a:endParaRPr lang="cs-CZ" dirty="0">
              <a:latin typeface="Pepi" panose="02000503000000020004" pitchFamily="2" charset="0"/>
            </a:endParaRPr>
          </a:p>
        </p:txBody>
      </p:sp>
      <p:sp>
        <p:nvSpPr>
          <p:cNvPr id="3" name="Zástupný obsah 2">
            <a:extLst>
              <a:ext uri="{FF2B5EF4-FFF2-40B4-BE49-F238E27FC236}">
                <a16:creationId xmlns:a16="http://schemas.microsoft.com/office/drawing/2014/main" id="{8B140B79-C590-444C-B42E-5CB046E1663D}"/>
              </a:ext>
            </a:extLst>
          </p:cNvPr>
          <p:cNvSpPr>
            <a:spLocks noGrp="1"/>
          </p:cNvSpPr>
          <p:nvPr>
            <p:ph sz="half" idx="1"/>
          </p:nvPr>
        </p:nvSpPr>
        <p:spPr>
          <a:xfrm>
            <a:off x="838200" y="1825625"/>
            <a:ext cx="2350477" cy="2760889"/>
          </a:xfrm>
        </p:spPr>
        <p:txBody>
          <a:bodyPr>
            <a:normAutofit fontScale="92500" lnSpcReduction="10000"/>
          </a:bodyPr>
          <a:lstStyle/>
          <a:p>
            <a:endParaRPr lang="cs-CZ" dirty="0">
              <a:latin typeface="Pepi" panose="02000503000000020004" pitchFamily="2" charset="0"/>
            </a:endParaRPr>
          </a:p>
        </p:txBody>
      </p:sp>
      <p:sp>
        <p:nvSpPr>
          <p:cNvPr id="4" name="Zástupný obsah 3">
            <a:extLst>
              <a:ext uri="{FF2B5EF4-FFF2-40B4-BE49-F238E27FC236}">
                <a16:creationId xmlns:a16="http://schemas.microsoft.com/office/drawing/2014/main" id="{61090A19-E364-F747-83ED-AE002D7F2BD0}"/>
              </a:ext>
            </a:extLst>
          </p:cNvPr>
          <p:cNvSpPr>
            <a:spLocks noGrp="1"/>
          </p:cNvSpPr>
          <p:nvPr>
            <p:ph sz="half" idx="2"/>
          </p:nvPr>
        </p:nvSpPr>
        <p:spPr>
          <a:xfrm>
            <a:off x="3759200" y="1825625"/>
            <a:ext cx="7594600" cy="4351338"/>
          </a:xfrm>
        </p:spPr>
        <p:txBody>
          <a:bodyPr>
            <a:normAutofit fontScale="92500" lnSpcReduction="10000"/>
          </a:bodyPr>
          <a:lstStyle/>
          <a:p>
            <a:r>
              <a:rPr lang="cs-CZ" dirty="0">
                <a:latin typeface="Pepi" panose="02000503000000020004" pitchFamily="2" charset="0"/>
              </a:rPr>
              <a:t>Více než 20 let novinářská praxe z deníků, ekonomických časopisů či agentury (MF Dnes, EURO, Ekonom, Lidové noviny, ČTI)</a:t>
            </a:r>
          </a:p>
          <a:p>
            <a:r>
              <a:rPr lang="cs-CZ" dirty="0">
                <a:latin typeface="Pepi" panose="02000503000000020004" pitchFamily="2" charset="0"/>
              </a:rPr>
              <a:t>Více než 10 let publicistika zaměřená na zdravotnictví</a:t>
            </a:r>
          </a:p>
          <a:p>
            <a:r>
              <a:rPr lang="cs-CZ" dirty="0">
                <a:latin typeface="Pepi" panose="02000503000000020004" pitchFamily="2" charset="0"/>
              </a:rPr>
              <a:t>Členka pracovní skupiny MZ na tvorbu portálu NZIP</a:t>
            </a:r>
          </a:p>
          <a:p>
            <a:r>
              <a:rPr lang="cs-CZ" dirty="0">
                <a:latin typeface="Pepi" panose="02000503000000020004" pitchFamily="2" charset="0"/>
              </a:rPr>
              <a:t>Šéfredaktorka odborného časopisu AM </a:t>
            </a:r>
            <a:r>
              <a:rPr lang="cs-CZ" dirty="0" err="1">
                <a:latin typeface="Pepi" panose="02000503000000020004" pitchFamily="2" charset="0"/>
              </a:rPr>
              <a:t>Review</a:t>
            </a:r>
            <a:r>
              <a:rPr lang="cs-CZ" dirty="0">
                <a:latin typeface="Pepi" panose="02000503000000020004" pitchFamily="2" charset="0"/>
              </a:rPr>
              <a:t>, posléze Terapie </a:t>
            </a:r>
          </a:p>
          <a:p>
            <a:r>
              <a:rPr lang="cs-CZ" dirty="0">
                <a:latin typeface="Pepi" panose="02000503000000020004" pitchFamily="2" charset="0"/>
              </a:rPr>
              <a:t>Tvorba autorských publikací (</a:t>
            </a:r>
            <a:r>
              <a:rPr lang="cs-CZ" dirty="0" err="1">
                <a:latin typeface="Pepi" panose="02000503000000020004" pitchFamily="2" charset="0"/>
              </a:rPr>
              <a:t>Mederi</a:t>
            </a:r>
            <a:r>
              <a:rPr lang="cs-CZ" dirty="0">
                <a:latin typeface="Pepi" panose="02000503000000020004" pitchFamily="2" charset="0"/>
              </a:rPr>
              <a:t>), vedení mediálních tréninků</a:t>
            </a:r>
          </a:p>
          <a:p>
            <a:endParaRPr lang="cs-CZ" dirty="0">
              <a:latin typeface="Pepi" panose="02000503000000020004" pitchFamily="2" charset="0"/>
            </a:endParaRPr>
          </a:p>
        </p:txBody>
      </p:sp>
      <p:pic>
        <p:nvPicPr>
          <p:cNvPr id="6" name="Obrázek 5">
            <a:extLst>
              <a:ext uri="{FF2B5EF4-FFF2-40B4-BE49-F238E27FC236}">
                <a16:creationId xmlns:a16="http://schemas.microsoft.com/office/drawing/2014/main" id="{4985A25F-9D43-0844-9F9E-A72659D268CA}"/>
              </a:ext>
            </a:extLst>
          </p:cNvPr>
          <p:cNvPicPr>
            <a:picLocks noChangeAspect="1"/>
          </p:cNvPicPr>
          <p:nvPr/>
        </p:nvPicPr>
        <p:blipFill>
          <a:blip r:embed="rId2"/>
          <a:stretch>
            <a:fillRect/>
          </a:stretch>
        </p:blipFill>
        <p:spPr>
          <a:xfrm>
            <a:off x="838200" y="1825624"/>
            <a:ext cx="2350477" cy="3233529"/>
          </a:xfrm>
          <a:prstGeom prst="rect">
            <a:avLst/>
          </a:prstGeom>
        </p:spPr>
      </p:pic>
    </p:spTree>
    <p:extLst>
      <p:ext uri="{BB962C8B-B14F-4D97-AF65-F5344CB8AC3E}">
        <p14:creationId xmlns:p14="http://schemas.microsoft.com/office/powerpoint/2010/main" val="2829601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C114091-63AE-D248-8031-0A04392D3331}"/>
              </a:ext>
            </a:extLst>
          </p:cNvPr>
          <p:cNvSpPr>
            <a:spLocks noGrp="1"/>
          </p:cNvSpPr>
          <p:nvPr>
            <p:ph type="title"/>
          </p:nvPr>
        </p:nvSpPr>
        <p:spPr>
          <a:xfrm>
            <a:off x="838200" y="963507"/>
            <a:ext cx="3494362" cy="4930986"/>
          </a:xfrm>
        </p:spPr>
        <p:txBody>
          <a:bodyPr>
            <a:normAutofit/>
          </a:bodyPr>
          <a:lstStyle/>
          <a:p>
            <a:pPr algn="r"/>
            <a:r>
              <a:rPr lang="cs-CZ" dirty="0">
                <a:solidFill>
                  <a:schemeClr val="accent1"/>
                </a:solidFill>
                <a:latin typeface="Pepi" panose="02000503000000020004" pitchFamily="2" charset="0"/>
              </a:rPr>
              <a:t>KONTAKT</a:t>
            </a:r>
          </a:p>
        </p:txBody>
      </p:sp>
      <p:cxnSp>
        <p:nvCxnSpPr>
          <p:cNvPr id="18" name="Straight Connector 17">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7ECB160F-F31E-224A-9614-87DE77DE0277}"/>
              </a:ext>
            </a:extLst>
          </p:cNvPr>
          <p:cNvSpPr>
            <a:spLocks noGrp="1"/>
          </p:cNvSpPr>
          <p:nvPr>
            <p:ph sz="half" idx="1"/>
          </p:nvPr>
        </p:nvSpPr>
        <p:spPr>
          <a:xfrm>
            <a:off x="4976030" y="963507"/>
            <a:ext cx="6250940" cy="2863426"/>
          </a:xfrm>
        </p:spPr>
        <p:txBody>
          <a:bodyPr anchor="b">
            <a:normAutofit/>
          </a:bodyPr>
          <a:lstStyle/>
          <a:p>
            <a:r>
              <a:rPr lang="cs-CZ" sz="2000" dirty="0">
                <a:latin typeface="Pepi" panose="02000503000000020004" pitchFamily="2" charset="0"/>
                <a:hlinkClick r:id="rId2"/>
              </a:rPr>
              <a:t>marcela.alfoldi@chytrypacient.cz</a:t>
            </a:r>
            <a:endParaRPr lang="cs-CZ" sz="2000" dirty="0">
              <a:latin typeface="Pepi" panose="02000503000000020004" pitchFamily="2" charset="0"/>
            </a:endParaRPr>
          </a:p>
          <a:p>
            <a:r>
              <a:rPr lang="cs-CZ" sz="2000" dirty="0">
                <a:latin typeface="Pepi" panose="02000503000000020004" pitchFamily="2" charset="0"/>
              </a:rPr>
              <a:t>605 234 304</a:t>
            </a:r>
          </a:p>
        </p:txBody>
      </p:sp>
      <p:sp>
        <p:nvSpPr>
          <p:cNvPr id="4" name="Zástupný obsah 3">
            <a:extLst>
              <a:ext uri="{FF2B5EF4-FFF2-40B4-BE49-F238E27FC236}">
                <a16:creationId xmlns:a16="http://schemas.microsoft.com/office/drawing/2014/main" id="{4CCEF50B-203F-6348-B682-F0F6E3158647}"/>
              </a:ext>
            </a:extLst>
          </p:cNvPr>
          <p:cNvSpPr>
            <a:spLocks noGrp="1"/>
          </p:cNvSpPr>
          <p:nvPr>
            <p:ph sz="half" idx="2"/>
          </p:nvPr>
        </p:nvSpPr>
        <p:spPr>
          <a:xfrm>
            <a:off x="4976030" y="3589866"/>
            <a:ext cx="6250940" cy="2304628"/>
          </a:xfrm>
        </p:spPr>
        <p:txBody>
          <a:bodyPr>
            <a:normAutofit/>
          </a:bodyPr>
          <a:lstStyle/>
          <a:p>
            <a:endParaRPr lang="cs-CZ" sz="2000" dirty="0">
              <a:latin typeface="Pepi" panose="02000503000000020004" pitchFamily="2" charset="0"/>
            </a:endParaRPr>
          </a:p>
          <a:p>
            <a:pPr marL="0" indent="0">
              <a:buNone/>
            </a:pPr>
            <a:endParaRPr lang="cs-CZ" sz="2000" dirty="0">
              <a:latin typeface="Pepi" panose="02000503000000020004" pitchFamily="2" charset="0"/>
            </a:endParaRPr>
          </a:p>
        </p:txBody>
      </p:sp>
    </p:spTree>
    <p:extLst>
      <p:ext uri="{BB962C8B-B14F-4D97-AF65-F5344CB8AC3E}">
        <p14:creationId xmlns:p14="http://schemas.microsoft.com/office/powerpoint/2010/main" val="1651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E17BC449-5F4F-AB46-8BB4-F4C0FF8976F0}"/>
              </a:ext>
            </a:extLst>
          </p:cNvPr>
          <p:cNvPicPr>
            <a:picLocks noChangeAspect="1"/>
          </p:cNvPicPr>
          <p:nvPr/>
        </p:nvPicPr>
        <p:blipFill>
          <a:blip r:embed="rId2"/>
          <a:stretch>
            <a:fillRect/>
          </a:stretch>
        </p:blipFill>
        <p:spPr>
          <a:xfrm>
            <a:off x="2254734" y="643466"/>
            <a:ext cx="7682532" cy="5571067"/>
          </a:xfrm>
          <a:prstGeom prst="rect">
            <a:avLst/>
          </a:prstGeom>
        </p:spPr>
      </p:pic>
    </p:spTree>
    <p:extLst>
      <p:ext uri="{BB962C8B-B14F-4D97-AF65-F5344CB8AC3E}">
        <p14:creationId xmlns:p14="http://schemas.microsoft.com/office/powerpoint/2010/main" val="389257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AA342C-2B89-6741-9294-46FB505D509B}"/>
              </a:ext>
            </a:extLst>
          </p:cNvPr>
          <p:cNvSpPr>
            <a:spLocks noGrp="1"/>
          </p:cNvSpPr>
          <p:nvPr>
            <p:ph type="title"/>
          </p:nvPr>
        </p:nvSpPr>
        <p:spPr>
          <a:xfrm>
            <a:off x="1136428" y="627564"/>
            <a:ext cx="7474172" cy="1325563"/>
          </a:xfrm>
        </p:spPr>
        <p:txBody>
          <a:bodyPr>
            <a:normAutofit fontScale="90000"/>
          </a:bodyPr>
          <a:lstStyle/>
          <a:p>
            <a:r>
              <a:rPr lang="cs-CZ" dirty="0">
                <a:latin typeface="Pepi" panose="02000503000000020004" pitchFamily="2" charset="0"/>
              </a:rPr>
              <a:t>Čím víc nemocnic u nás bude, tím horší budou poskytovat péči</a:t>
            </a:r>
          </a:p>
        </p:txBody>
      </p:sp>
      <p:sp>
        <p:nvSpPr>
          <p:cNvPr id="3" name="Zástupný obsah 2">
            <a:extLst>
              <a:ext uri="{FF2B5EF4-FFF2-40B4-BE49-F238E27FC236}">
                <a16:creationId xmlns:a16="http://schemas.microsoft.com/office/drawing/2014/main" id="{02842577-88B7-0B40-89C9-81091734056D}"/>
              </a:ext>
            </a:extLst>
          </p:cNvPr>
          <p:cNvSpPr>
            <a:spLocks noGrp="1"/>
          </p:cNvSpPr>
          <p:nvPr>
            <p:ph idx="1"/>
          </p:nvPr>
        </p:nvSpPr>
        <p:spPr>
          <a:xfrm>
            <a:off x="1136429" y="2278173"/>
            <a:ext cx="6467867" cy="3450613"/>
          </a:xfrm>
        </p:spPr>
        <p:txBody>
          <a:bodyPr anchor="ctr">
            <a:normAutofit fontScale="70000" lnSpcReduction="20000"/>
          </a:bodyPr>
          <a:lstStyle/>
          <a:p>
            <a:r>
              <a:rPr lang="cs-CZ" sz="2000" dirty="0">
                <a:latin typeface="Pepi" panose="02000503000000020004" pitchFamily="2" charset="0"/>
              </a:rPr>
              <a:t>Nejdříve je nutné zdůraznit: české zdravotnictví je skutečně ve velmi dobré a v mnoha ohledech dokonce na špičkové úrovni – otázka ale je, zda správně rozděluje zdroje a také, zda si ho lidé váží a nepřecpávají se někdy zbytečně u toho pověstného švédského stolu </a:t>
            </a:r>
          </a:p>
          <a:p>
            <a:r>
              <a:rPr lang="cs-CZ" sz="2000" dirty="0">
                <a:latin typeface="Pepi" panose="02000503000000020004" pitchFamily="2" charset="0"/>
              </a:rPr>
              <a:t>Mluvíme o akutní lůžkové péči</a:t>
            </a:r>
          </a:p>
          <a:p>
            <a:r>
              <a:rPr lang="cs-CZ" sz="2000" dirty="0">
                <a:latin typeface="Pepi" panose="02000503000000020004" pitchFamily="2" charset="0"/>
              </a:rPr>
              <a:t>Pokud budou lidé trvat na této péči v místě, její kvalita se bude zhoršovat</a:t>
            </a:r>
          </a:p>
          <a:p>
            <a:r>
              <a:rPr lang="cs-CZ" sz="2000" dirty="0">
                <a:latin typeface="Pepi" panose="02000503000000020004" pitchFamily="2" charset="0"/>
              </a:rPr>
              <a:t>„Cvik dělá mistra“ – koncentrace zvláště specializované péče je ve prospěch kvality, efektivity a bezpečnosti pro pacienta</a:t>
            </a:r>
          </a:p>
          <a:p>
            <a:r>
              <a:rPr lang="cs-CZ" sz="2000" dirty="0">
                <a:latin typeface="Pepi" panose="02000503000000020004" pitchFamily="2" charset="0"/>
              </a:rPr>
              <a:t>Nedostatek nemocničního personálu</a:t>
            </a:r>
          </a:p>
          <a:p>
            <a:r>
              <a:rPr lang="cs-CZ" sz="2000" dirty="0">
                <a:latin typeface="Pepi" panose="02000503000000020004" pitchFamily="2" charset="0"/>
              </a:rPr>
              <a:t>Ne všude je kvalitní vybavení</a:t>
            </a:r>
          </a:p>
          <a:p>
            <a:r>
              <a:rPr lang="cs-CZ" sz="2000" dirty="0">
                <a:latin typeface="Pepi" panose="02000503000000020004" pitchFamily="2" charset="0"/>
              </a:rPr>
              <a:t>Nedostatek peněz do rekonstrukcí</a:t>
            </a:r>
          </a:p>
          <a:p>
            <a:r>
              <a:rPr lang="cs-CZ" sz="2000" dirty="0">
                <a:latin typeface="Pepi" panose="02000503000000020004" pitchFamily="2" charset="0"/>
              </a:rPr>
              <a:t>Naopak ošetřovatelská péče v místě bydliště</a:t>
            </a:r>
          </a:p>
          <a:p>
            <a:r>
              <a:rPr lang="cs-CZ" sz="2000" dirty="0">
                <a:latin typeface="Pepi" panose="02000503000000020004" pitchFamily="2" charset="0"/>
              </a:rPr>
              <a:t>Více o moderní organizaci práce v prezentaci Pavla Vepřeka</a:t>
            </a:r>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CEB78EC1-B183-4C79-BAF6-9D97B3C9D5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653754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5D0E84-A6A8-DB4E-BD54-95769FFC9BE1}"/>
              </a:ext>
            </a:extLst>
          </p:cNvPr>
          <p:cNvSpPr>
            <a:spLocks noGrp="1"/>
          </p:cNvSpPr>
          <p:nvPr>
            <p:ph type="title"/>
          </p:nvPr>
        </p:nvSpPr>
        <p:spPr/>
        <p:txBody>
          <a:bodyPr>
            <a:normAutofit fontScale="90000"/>
          </a:bodyPr>
          <a:lstStyle/>
          <a:p>
            <a:r>
              <a:rPr lang="cs-CZ" dirty="0">
                <a:latin typeface="Pepi" panose="02000503000000020004" pitchFamily="2" charset="0"/>
              </a:rPr>
              <a:t>Lidé jsou ze zdravotnictví zmatení</a:t>
            </a:r>
            <a:br>
              <a:rPr lang="cs-CZ" dirty="0">
                <a:latin typeface="Pepi" panose="02000503000000020004" pitchFamily="2" charset="0"/>
              </a:rPr>
            </a:br>
            <a:r>
              <a:rPr lang="cs-CZ" sz="1600" dirty="0">
                <a:latin typeface="Pepi" panose="02000503000000020004" pitchFamily="2" charset="0"/>
              </a:rPr>
              <a:t>výsledky průzkumu Zdravotnictví očima pacientů STEM/MARK 2019</a:t>
            </a:r>
            <a:br>
              <a:rPr lang="cs-CZ" sz="1600" dirty="0">
                <a:latin typeface="Pepi" panose="02000503000000020004" pitchFamily="2" charset="0"/>
              </a:rPr>
            </a:br>
            <a:r>
              <a:rPr lang="cs-CZ" sz="2000" b="1" dirty="0">
                <a:latin typeface="Pepi" panose="02000503000000020004" pitchFamily="2" charset="0"/>
              </a:rPr>
              <a:t>Klíčové zjištění </a:t>
            </a:r>
            <a:r>
              <a:rPr lang="cs-CZ" sz="2000" dirty="0">
                <a:latin typeface="Pepi" panose="02000503000000020004" pitchFamily="2" charset="0"/>
              </a:rPr>
              <a:t>– lidé jsou nejistí, odpovídají protichůdně, nemají prostředí, kde by se dozvěděli relevantní informace, neorientují se v systému</a:t>
            </a:r>
            <a:endParaRPr lang="cs-CZ" sz="2000" dirty="0"/>
          </a:p>
        </p:txBody>
      </p:sp>
      <p:graphicFrame>
        <p:nvGraphicFramePr>
          <p:cNvPr id="6" name="Zástupný obsah 5">
            <a:extLst>
              <a:ext uri="{FF2B5EF4-FFF2-40B4-BE49-F238E27FC236}">
                <a16:creationId xmlns:a16="http://schemas.microsoft.com/office/drawing/2014/main" id="{8AC3C7F4-2EA5-4941-8E83-7F8051395CB5}"/>
              </a:ext>
            </a:extLst>
          </p:cNvPr>
          <p:cNvGraphicFramePr>
            <a:graphicFrameLocks noGrp="1"/>
          </p:cNvGraphicFramePr>
          <p:nvPr>
            <p:ph sz="half" idx="1"/>
            <p:extLst>
              <p:ext uri="{D42A27DB-BD31-4B8C-83A1-F6EECF244321}">
                <p14:modId xmlns:p14="http://schemas.microsoft.com/office/powerpoint/2010/main" val="434720806"/>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Zástupný obsah 4">
            <a:extLst>
              <a:ext uri="{FF2B5EF4-FFF2-40B4-BE49-F238E27FC236}">
                <a16:creationId xmlns:a16="http://schemas.microsoft.com/office/drawing/2014/main" id="{586FB186-AB30-DB4B-BFB2-E41AA65CF25D}"/>
              </a:ext>
            </a:extLst>
          </p:cNvPr>
          <p:cNvGraphicFramePr>
            <a:graphicFrameLocks noGrp="1"/>
          </p:cNvGraphicFramePr>
          <p:nvPr>
            <p:ph sz="half" idx="2"/>
            <p:extLst>
              <p:ext uri="{D42A27DB-BD31-4B8C-83A1-F6EECF244321}">
                <p14:modId xmlns:p14="http://schemas.microsoft.com/office/powerpoint/2010/main" val="1061787617"/>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9685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7" name="Group 16">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8"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2"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3"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4"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7"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8"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2"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3"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34"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35"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6"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7"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8"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41" name="Rectangle 40">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Nadpis 1">
            <a:extLst>
              <a:ext uri="{FF2B5EF4-FFF2-40B4-BE49-F238E27FC236}">
                <a16:creationId xmlns:a16="http://schemas.microsoft.com/office/drawing/2014/main" id="{769EBA06-72AA-D74E-BF73-7E8377099777}"/>
              </a:ext>
            </a:extLst>
          </p:cNvPr>
          <p:cNvSpPr>
            <a:spLocks noGrp="1"/>
          </p:cNvSpPr>
          <p:nvPr>
            <p:ph type="title"/>
          </p:nvPr>
        </p:nvSpPr>
        <p:spPr>
          <a:xfrm>
            <a:off x="904877" y="2415322"/>
            <a:ext cx="3451730" cy="2399869"/>
          </a:xfrm>
        </p:spPr>
        <p:txBody>
          <a:bodyPr>
            <a:normAutofit/>
          </a:bodyPr>
          <a:lstStyle/>
          <a:p>
            <a:pPr algn="ctr"/>
            <a:r>
              <a:rPr lang="cs-CZ" sz="4000" dirty="0">
                <a:solidFill>
                  <a:srgbClr val="FFFFFF"/>
                </a:solidFill>
                <a:latin typeface="Pepi" panose="02000503000000020004" pitchFamily="2" charset="0"/>
              </a:rPr>
              <a:t>Zdravotnický </a:t>
            </a:r>
            <a:r>
              <a:rPr lang="cs-CZ" sz="4000" dirty="0" err="1">
                <a:solidFill>
                  <a:srgbClr val="FFFFFF"/>
                </a:solidFill>
                <a:latin typeface="Pepi" panose="02000503000000020004" pitchFamily="2" charset="0"/>
              </a:rPr>
              <a:t>think</a:t>
            </a:r>
            <a:r>
              <a:rPr lang="cs-CZ" sz="4000" dirty="0">
                <a:solidFill>
                  <a:srgbClr val="FFFFFF"/>
                </a:solidFill>
                <a:latin typeface="Pepi" panose="02000503000000020004" pitchFamily="2" charset="0"/>
              </a:rPr>
              <a:t> tank Klub </a:t>
            </a:r>
            <a:r>
              <a:rPr lang="cs-CZ" sz="4000" dirty="0" err="1">
                <a:solidFill>
                  <a:srgbClr val="FFFFFF"/>
                </a:solidFill>
                <a:latin typeface="Pepi" panose="02000503000000020004" pitchFamily="2" charset="0"/>
              </a:rPr>
              <a:t>Mederi</a:t>
            </a:r>
            <a:br>
              <a:rPr lang="cs-CZ" sz="4000" dirty="0">
                <a:solidFill>
                  <a:srgbClr val="FFFFFF"/>
                </a:solidFill>
                <a:latin typeface="Pepi" panose="02000503000000020004" pitchFamily="2" charset="0"/>
              </a:rPr>
            </a:br>
            <a:r>
              <a:rPr lang="cs-CZ" sz="2700" dirty="0">
                <a:solidFill>
                  <a:srgbClr val="FFFFFF"/>
                </a:solidFill>
                <a:latin typeface="Pepi" panose="02000503000000020004" pitchFamily="2" charset="0"/>
              </a:rPr>
              <a:t>důvody vzniku</a:t>
            </a:r>
          </a:p>
        </p:txBody>
      </p:sp>
      <p:sp>
        <p:nvSpPr>
          <p:cNvPr id="3" name="Zástupný obsah 2">
            <a:extLst>
              <a:ext uri="{FF2B5EF4-FFF2-40B4-BE49-F238E27FC236}">
                <a16:creationId xmlns:a16="http://schemas.microsoft.com/office/drawing/2014/main" id="{10E6B94C-1008-3641-AC91-C3050D489AF9}"/>
              </a:ext>
            </a:extLst>
          </p:cNvPr>
          <p:cNvSpPr>
            <a:spLocks noGrp="1"/>
          </p:cNvSpPr>
          <p:nvPr>
            <p:ph idx="1"/>
          </p:nvPr>
        </p:nvSpPr>
        <p:spPr>
          <a:xfrm>
            <a:off x="5120640" y="804672"/>
            <a:ext cx="6281928" cy="5248656"/>
          </a:xfrm>
        </p:spPr>
        <p:txBody>
          <a:bodyPr anchor="ctr">
            <a:normAutofit fontScale="92500" lnSpcReduction="20000"/>
          </a:bodyPr>
          <a:lstStyle/>
          <a:p>
            <a:r>
              <a:rPr lang="cs-CZ" sz="2000" dirty="0">
                <a:latin typeface="Pepi" panose="02000503000000020004" pitchFamily="2" charset="0"/>
              </a:rPr>
              <a:t>O zdravotnictví jsou zdánlivě mraky informací, ale často jsou jen účelové</a:t>
            </a:r>
          </a:p>
          <a:p>
            <a:r>
              <a:rPr lang="cs-CZ" sz="2000" dirty="0">
                <a:latin typeface="Pepi" panose="02000503000000020004" pitchFamily="2" charset="0"/>
              </a:rPr>
              <a:t>Komunikace o zdravotnických tématech je náhodná, často se řeší jen akutní věci, zdravotnictví není ani v centru zájmu médií, ty se zajímají jen o extrémy, ani v centru zájmu politiků, kteří o zdravotnictví většinou mluví jen populisticky</a:t>
            </a:r>
          </a:p>
          <a:p>
            <a:r>
              <a:rPr lang="cs-CZ" sz="2000" dirty="0">
                <a:latin typeface="Pepi" panose="02000503000000020004" pitchFamily="2" charset="0"/>
              </a:rPr>
              <a:t>Informovanost o směřování českého zdravotnictví a jeho kultivace je nekoncepční a nesystémová</a:t>
            </a:r>
          </a:p>
          <a:p>
            <a:r>
              <a:rPr lang="cs-CZ" sz="2000" dirty="0">
                <a:latin typeface="Pepi" panose="02000503000000020004" pitchFamily="2" charset="0"/>
              </a:rPr>
              <a:t>V nadsázce – pro politiky jsou lidé jen zboží, pro lékaře materiál</a:t>
            </a:r>
          </a:p>
          <a:p>
            <a:r>
              <a:rPr lang="cs-CZ" sz="2000" dirty="0">
                <a:latin typeface="Pepi" panose="02000503000000020004" pitchFamily="2" charset="0"/>
              </a:rPr>
              <a:t>Jsme také obyčejní pacienti stejně jako všichni ostatní, ale věnovali jsme systému desítky let, celou profesní kariéru, takže se umíme a chceme ptát za sebe a zároveň za všechny </a:t>
            </a:r>
          </a:p>
          <a:p>
            <a:r>
              <a:rPr lang="cs-CZ" sz="2000" dirty="0">
                <a:latin typeface="Pepi" panose="02000503000000020004" pitchFamily="2" charset="0"/>
              </a:rPr>
              <a:t>Na „zachraňování“ nemocnic se vyhrávají volby, proto je tady TT Klub </a:t>
            </a:r>
            <a:r>
              <a:rPr lang="cs-CZ" sz="2000" dirty="0" err="1">
                <a:latin typeface="Pepi" panose="02000503000000020004" pitchFamily="2" charset="0"/>
              </a:rPr>
              <a:t>Mederi</a:t>
            </a:r>
            <a:r>
              <a:rPr lang="cs-CZ" sz="2000" dirty="0">
                <a:latin typeface="Pepi" panose="02000503000000020004" pitchFamily="2" charset="0"/>
              </a:rPr>
              <a:t>, aby to řekl za politiky</a:t>
            </a:r>
          </a:p>
        </p:txBody>
      </p:sp>
    </p:spTree>
    <p:extLst>
      <p:ext uri="{BB962C8B-B14F-4D97-AF65-F5344CB8AC3E}">
        <p14:creationId xmlns:p14="http://schemas.microsoft.com/office/powerpoint/2010/main" val="756537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040B673-38CA-7C47-BC39-A1EE6BF1A5EF}"/>
              </a:ext>
            </a:extLst>
          </p:cNvPr>
          <p:cNvSpPr>
            <a:spLocks noGrp="1"/>
          </p:cNvSpPr>
          <p:nvPr>
            <p:ph type="title"/>
          </p:nvPr>
        </p:nvSpPr>
        <p:spPr>
          <a:xfrm>
            <a:off x="863029" y="1012004"/>
            <a:ext cx="3416158" cy="4795408"/>
          </a:xfrm>
        </p:spPr>
        <p:txBody>
          <a:bodyPr>
            <a:normAutofit/>
          </a:bodyPr>
          <a:lstStyle/>
          <a:p>
            <a:r>
              <a:rPr lang="cs-CZ" dirty="0">
                <a:solidFill>
                  <a:srgbClr val="FFFFFF"/>
                </a:solidFill>
                <a:latin typeface="Pepi" panose="02000503000000020004" pitchFamily="2" charset="0"/>
              </a:rPr>
              <a:t>Co se dělá ve jménu pacienta</a:t>
            </a:r>
            <a:br>
              <a:rPr lang="cs-CZ" dirty="0">
                <a:solidFill>
                  <a:srgbClr val="FFFFFF"/>
                </a:solidFill>
                <a:latin typeface="Pepi" panose="02000503000000020004" pitchFamily="2" charset="0"/>
              </a:rPr>
            </a:br>
            <a:r>
              <a:rPr lang="cs-CZ" sz="2400" dirty="0">
                <a:solidFill>
                  <a:srgbClr val="FFFFFF"/>
                </a:solidFill>
                <a:latin typeface="Pepi" panose="02000503000000020004" pitchFamily="2" charset="0"/>
              </a:rPr>
              <a:t>příklady</a:t>
            </a:r>
            <a:br>
              <a:rPr lang="cs-CZ" sz="2400" dirty="0">
                <a:solidFill>
                  <a:srgbClr val="FFFFFF"/>
                </a:solidFill>
                <a:latin typeface="Pepi" panose="02000503000000020004" pitchFamily="2" charset="0"/>
              </a:rPr>
            </a:br>
            <a:br>
              <a:rPr lang="cs-CZ" sz="2400" dirty="0">
                <a:solidFill>
                  <a:srgbClr val="FFFFFF"/>
                </a:solidFill>
                <a:latin typeface="Pepi" panose="02000503000000020004" pitchFamily="2" charset="0"/>
              </a:rPr>
            </a:br>
            <a:r>
              <a:rPr lang="cs-CZ" sz="2000" dirty="0">
                <a:solidFill>
                  <a:srgbClr val="FFFFFF"/>
                </a:solidFill>
                <a:latin typeface="Pepi" panose="02000503000000020004" pitchFamily="2" charset="0"/>
              </a:rPr>
              <a:t>I my se chceme pracovat pro pacienta, to bude posouzeno  za čas</a:t>
            </a:r>
          </a:p>
        </p:txBody>
      </p:sp>
      <p:graphicFrame>
        <p:nvGraphicFramePr>
          <p:cNvPr id="5" name="Zástupný obsah 2">
            <a:extLst>
              <a:ext uri="{FF2B5EF4-FFF2-40B4-BE49-F238E27FC236}">
                <a16:creationId xmlns:a16="http://schemas.microsoft.com/office/drawing/2014/main" id="{4D0519CF-1207-459F-B1A1-264A8C7F3136}"/>
              </a:ext>
            </a:extLst>
          </p:cNvPr>
          <p:cNvGraphicFramePr>
            <a:graphicFrameLocks noGrp="1"/>
          </p:cNvGraphicFramePr>
          <p:nvPr>
            <p:ph idx="1"/>
            <p:extLst>
              <p:ext uri="{D42A27DB-BD31-4B8C-83A1-F6EECF244321}">
                <p14:modId xmlns:p14="http://schemas.microsoft.com/office/powerpoint/2010/main" val="2482122428"/>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70878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Nadpis 1">
            <a:extLst>
              <a:ext uri="{FF2B5EF4-FFF2-40B4-BE49-F238E27FC236}">
                <a16:creationId xmlns:a16="http://schemas.microsoft.com/office/drawing/2014/main" id="{A922453C-E687-184B-844C-F242B414891B}"/>
              </a:ext>
            </a:extLst>
          </p:cNvPr>
          <p:cNvSpPr>
            <a:spLocks noGrp="1"/>
          </p:cNvSpPr>
          <p:nvPr>
            <p:ph type="title"/>
          </p:nvPr>
        </p:nvSpPr>
        <p:spPr>
          <a:xfrm>
            <a:off x="535020" y="685800"/>
            <a:ext cx="2780271" cy="5105400"/>
          </a:xfrm>
        </p:spPr>
        <p:txBody>
          <a:bodyPr>
            <a:normAutofit/>
          </a:bodyPr>
          <a:lstStyle/>
          <a:p>
            <a:r>
              <a:rPr lang="cs-CZ" sz="4000">
                <a:solidFill>
                  <a:srgbClr val="FFFFFF"/>
                </a:solidFill>
                <a:latin typeface="Pepi" panose="02000503000000020004" pitchFamily="2" charset="0"/>
              </a:rPr>
              <a:t>Postoj veřejnosti</a:t>
            </a:r>
          </a:p>
        </p:txBody>
      </p:sp>
      <p:graphicFrame>
        <p:nvGraphicFramePr>
          <p:cNvPr id="5" name="Zástupný obsah 2">
            <a:extLst>
              <a:ext uri="{FF2B5EF4-FFF2-40B4-BE49-F238E27FC236}">
                <a16:creationId xmlns:a16="http://schemas.microsoft.com/office/drawing/2014/main" id="{6FB367EF-4B44-4922-A828-A85037E7AED4}"/>
              </a:ext>
            </a:extLst>
          </p:cNvPr>
          <p:cNvGraphicFramePr>
            <a:graphicFrameLocks noGrp="1"/>
          </p:cNvGraphicFramePr>
          <p:nvPr>
            <p:ph idx="1"/>
            <p:extLst>
              <p:ext uri="{D42A27DB-BD31-4B8C-83A1-F6EECF244321}">
                <p14:modId xmlns:p14="http://schemas.microsoft.com/office/powerpoint/2010/main" val="623810310"/>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2073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9F96220-B694-EB46-A278-B6BCF4A7E887}"/>
              </a:ext>
            </a:extLst>
          </p:cNvPr>
          <p:cNvSpPr>
            <a:spLocks noGrp="1"/>
          </p:cNvSpPr>
          <p:nvPr>
            <p:ph type="title"/>
          </p:nvPr>
        </p:nvSpPr>
        <p:spPr>
          <a:xfrm>
            <a:off x="838200" y="963877"/>
            <a:ext cx="3494362" cy="4930246"/>
          </a:xfrm>
        </p:spPr>
        <p:txBody>
          <a:bodyPr>
            <a:normAutofit/>
          </a:bodyPr>
          <a:lstStyle/>
          <a:p>
            <a:pPr algn="r"/>
            <a:r>
              <a:rPr lang="cs-CZ" sz="3800" b="1" dirty="0">
                <a:solidFill>
                  <a:schemeClr val="accent1"/>
                </a:solidFill>
                <a:latin typeface="Pepi" panose="02000503000000020004" pitchFamily="2" charset="0"/>
              </a:rPr>
              <a:t>Výsledky průzkumu Zdravotnictví očima pacientů</a:t>
            </a:r>
          </a:p>
        </p:txBody>
      </p:sp>
      <p:cxnSp>
        <p:nvCxnSpPr>
          <p:cNvPr id="12"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8B51C841-C89B-3146-83E2-5BAE6673C3A2}"/>
              </a:ext>
            </a:extLst>
          </p:cNvPr>
          <p:cNvSpPr>
            <a:spLocks noGrp="1"/>
          </p:cNvSpPr>
          <p:nvPr>
            <p:ph idx="1"/>
          </p:nvPr>
        </p:nvSpPr>
        <p:spPr>
          <a:xfrm>
            <a:off x="4976031" y="963877"/>
            <a:ext cx="6377769" cy="4930246"/>
          </a:xfrm>
        </p:spPr>
        <p:txBody>
          <a:bodyPr anchor="ctr">
            <a:normAutofit/>
          </a:bodyPr>
          <a:lstStyle/>
          <a:p>
            <a:r>
              <a:rPr lang="cs-CZ" sz="2400" dirty="0">
                <a:latin typeface="Pepi" panose="02000503000000020004" pitchFamily="2" charset="0"/>
              </a:rPr>
              <a:t>Necelá polovina lidí souhlasila, že:</a:t>
            </a:r>
          </a:p>
          <a:p>
            <a:pPr marL="0" indent="0">
              <a:buNone/>
            </a:pPr>
            <a:r>
              <a:rPr lang="cs-CZ" sz="2400" i="1" dirty="0">
                <a:latin typeface="Pepi" panose="02000503000000020004" pitchFamily="2" charset="0"/>
              </a:rPr>
              <a:t>Když jdu k lékaři nebo jsem v nemocnici, předepíší mi všechna vyšetření, která vzhledem ke svému zdravotnímu stavu potřebuji, a léčí mě dostatečně.</a:t>
            </a:r>
          </a:p>
          <a:p>
            <a:r>
              <a:rPr lang="cs-CZ" sz="2400" dirty="0">
                <a:latin typeface="Pepi" panose="02000503000000020004" pitchFamily="2" charset="0"/>
              </a:rPr>
              <a:t>Jen třetina tázaných souhlasila, že:</a:t>
            </a:r>
          </a:p>
          <a:p>
            <a:pPr marL="0" indent="0">
              <a:buNone/>
            </a:pPr>
            <a:r>
              <a:rPr lang="cs-CZ" sz="2400" i="1" dirty="0">
                <a:latin typeface="Pepi" panose="02000503000000020004" pitchFamily="2" charset="0"/>
              </a:rPr>
              <a:t>Lékař či sestra v nemocnici na ně mají vždy dost času.</a:t>
            </a:r>
          </a:p>
          <a:p>
            <a:r>
              <a:rPr lang="cs-CZ" sz="2400" dirty="0">
                <a:latin typeface="Pepi" panose="02000503000000020004" pitchFamily="2" charset="0"/>
              </a:rPr>
              <a:t>Častěji souhlasili lidé 60+, se špatnou životní úrovní, bez maturity</a:t>
            </a:r>
          </a:p>
        </p:txBody>
      </p:sp>
    </p:spTree>
    <p:extLst>
      <p:ext uri="{BB962C8B-B14F-4D97-AF65-F5344CB8AC3E}">
        <p14:creationId xmlns:p14="http://schemas.microsoft.com/office/powerpoint/2010/main" val="3718997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784B89A-299E-194A-AD38-8DD0164EAB23}"/>
              </a:ext>
            </a:extLst>
          </p:cNvPr>
          <p:cNvSpPr>
            <a:spLocks noGrp="1"/>
          </p:cNvSpPr>
          <p:nvPr>
            <p:ph type="title"/>
          </p:nvPr>
        </p:nvSpPr>
        <p:spPr>
          <a:xfrm>
            <a:off x="838200" y="963877"/>
            <a:ext cx="3494362" cy="4930246"/>
          </a:xfrm>
        </p:spPr>
        <p:txBody>
          <a:bodyPr>
            <a:normAutofit/>
          </a:bodyPr>
          <a:lstStyle/>
          <a:p>
            <a:pPr algn="r"/>
            <a:r>
              <a:rPr lang="cs-CZ" sz="3800" b="1" dirty="0">
                <a:solidFill>
                  <a:schemeClr val="accent1"/>
                </a:solidFill>
                <a:latin typeface="Pepi" panose="02000503000000020004" pitchFamily="2" charset="0"/>
              </a:rPr>
              <a:t>Výsledky průzkumu Zdravotnictví očima pacientů</a:t>
            </a:r>
            <a:endParaRPr lang="cs-CZ" sz="3800" b="1" dirty="0">
              <a:solidFill>
                <a:schemeClr val="accent1"/>
              </a:solidFill>
            </a:endParaRP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4DB99C29-914A-D848-85EC-89FE0E34BFC8}"/>
              </a:ext>
            </a:extLst>
          </p:cNvPr>
          <p:cNvSpPr>
            <a:spLocks noGrp="1"/>
          </p:cNvSpPr>
          <p:nvPr>
            <p:ph idx="1"/>
          </p:nvPr>
        </p:nvSpPr>
        <p:spPr>
          <a:xfrm>
            <a:off x="4976031" y="963877"/>
            <a:ext cx="6377769" cy="4930246"/>
          </a:xfrm>
        </p:spPr>
        <p:txBody>
          <a:bodyPr anchor="ctr">
            <a:normAutofit lnSpcReduction="10000"/>
          </a:bodyPr>
          <a:lstStyle/>
          <a:p>
            <a:r>
              <a:rPr lang="cs-CZ" sz="2400" dirty="0">
                <a:latin typeface="Pepi" panose="02000503000000020004" pitchFamily="2" charset="0"/>
              </a:rPr>
              <a:t>Už jen pětina souhlasila, že:</a:t>
            </a:r>
          </a:p>
          <a:p>
            <a:pPr marL="0" indent="0">
              <a:buNone/>
            </a:pPr>
            <a:r>
              <a:rPr lang="cs-CZ" sz="2400" i="1" dirty="0">
                <a:latin typeface="Pepi" panose="02000503000000020004" pitchFamily="2" charset="0"/>
              </a:rPr>
              <a:t>Vím, jak mám postupovat, abych se domohl(a) svého práva a byl(a) odškodněn(a) v případě, že utrpím při léčbě či zdravotní péči škodu nebo bude můj zdravotní stav poškozen.</a:t>
            </a:r>
          </a:p>
          <a:p>
            <a:pPr marL="0" indent="0">
              <a:buNone/>
            </a:pPr>
            <a:r>
              <a:rPr lang="cs-CZ" sz="2400" i="1" dirty="0">
                <a:latin typeface="Pepi" panose="02000503000000020004" pitchFamily="2" charset="0"/>
              </a:rPr>
              <a:t>Jako plátce zdravotního pojištění mohu ovlivňovat, jakou péči a v jaké výši za mě bude moje zdravotní pojišťovna hradit.</a:t>
            </a:r>
          </a:p>
          <a:p>
            <a:pPr marL="0" indent="0">
              <a:buNone/>
            </a:pPr>
            <a:r>
              <a:rPr lang="cs-CZ" sz="2400" i="1" dirty="0">
                <a:latin typeface="Pepi" panose="02000503000000020004" pitchFamily="2" charset="0"/>
              </a:rPr>
              <a:t>Moderní léčba rakoviny, roztroušené sklerózy a revmatických či vzácných onemocnění je běžně dostupná všem pacientům. </a:t>
            </a:r>
          </a:p>
        </p:txBody>
      </p:sp>
    </p:spTree>
    <p:extLst>
      <p:ext uri="{BB962C8B-B14F-4D97-AF65-F5344CB8AC3E}">
        <p14:creationId xmlns:p14="http://schemas.microsoft.com/office/powerpoint/2010/main" val="3610905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185CD41-54F9-B448-937B-682DE4EDFF0D}"/>
              </a:ext>
            </a:extLst>
          </p:cNvPr>
          <p:cNvSpPr>
            <a:spLocks noGrp="1"/>
          </p:cNvSpPr>
          <p:nvPr>
            <p:ph type="title"/>
          </p:nvPr>
        </p:nvSpPr>
        <p:spPr>
          <a:xfrm>
            <a:off x="838200" y="963877"/>
            <a:ext cx="3494362" cy="4930246"/>
          </a:xfrm>
        </p:spPr>
        <p:txBody>
          <a:bodyPr>
            <a:normAutofit/>
          </a:bodyPr>
          <a:lstStyle/>
          <a:p>
            <a:pPr algn="r"/>
            <a:r>
              <a:rPr lang="cs-CZ" sz="3100" b="1" dirty="0">
                <a:solidFill>
                  <a:schemeClr val="accent1"/>
                </a:solidFill>
                <a:latin typeface="Pepi" panose="02000503000000020004" pitchFamily="2" charset="0"/>
              </a:rPr>
              <a:t>Lidé nad 50 let se chovají stále jako před rokem 1989, čím jsou starší, tím pasivnější, možná bojácnější </a:t>
            </a:r>
            <a:br>
              <a:rPr lang="cs-CZ" sz="3100" dirty="0">
                <a:solidFill>
                  <a:schemeClr val="accent1"/>
                </a:solidFill>
                <a:latin typeface="Pepi" panose="02000503000000020004" pitchFamily="2" charset="0"/>
              </a:rPr>
            </a:br>
            <a:r>
              <a:rPr lang="cs-CZ" sz="2700" dirty="0">
                <a:solidFill>
                  <a:schemeClr val="accent1"/>
                </a:solidFill>
                <a:latin typeface="Pepi" panose="02000503000000020004" pitchFamily="2" charset="0"/>
              </a:rPr>
              <a:t>výsledky průzkumu Zdravotnictví očima pacientů</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0F632C6-E767-8B46-B572-51488287B062}"/>
              </a:ext>
            </a:extLst>
          </p:cNvPr>
          <p:cNvSpPr>
            <a:spLocks noGrp="1"/>
          </p:cNvSpPr>
          <p:nvPr>
            <p:ph idx="1"/>
          </p:nvPr>
        </p:nvSpPr>
        <p:spPr>
          <a:xfrm>
            <a:off x="4976031" y="963877"/>
            <a:ext cx="6377769" cy="4930246"/>
          </a:xfrm>
        </p:spPr>
        <p:txBody>
          <a:bodyPr anchor="ctr">
            <a:normAutofit lnSpcReduction="10000"/>
          </a:bodyPr>
          <a:lstStyle/>
          <a:p>
            <a:r>
              <a:rPr lang="cs-CZ" sz="2400" dirty="0">
                <a:latin typeface="Pepi" panose="02000503000000020004" pitchFamily="2" charset="0"/>
              </a:rPr>
              <a:t>Tři pětiny lidí ztotožnily s výroky, že:</a:t>
            </a:r>
          </a:p>
          <a:p>
            <a:pPr>
              <a:buFont typeface="Wingdings" pitchFamily="2" charset="2"/>
              <a:buChar char="v"/>
            </a:pPr>
            <a:r>
              <a:rPr lang="cs-CZ" sz="2400" i="1" dirty="0">
                <a:latin typeface="Pepi" panose="02000503000000020004" pitchFamily="2" charset="0"/>
              </a:rPr>
              <a:t>Na základě své osobní zkušenosti si myslím, že v českém zdravotnictví chybí peníze</a:t>
            </a:r>
          </a:p>
          <a:p>
            <a:pPr>
              <a:buFont typeface="Wingdings" pitchFamily="2" charset="2"/>
              <a:buChar char="v"/>
            </a:pPr>
            <a:r>
              <a:rPr lang="cs-CZ" sz="2400" i="1" dirty="0">
                <a:latin typeface="Pepi" panose="02000503000000020004" pitchFamily="2" charset="0"/>
              </a:rPr>
              <a:t>Při odchodu z nemocnice či ordinace jsem plně poučen o další léčbě a rozumím těmto informacím</a:t>
            </a:r>
          </a:p>
          <a:p>
            <a:pPr>
              <a:buFont typeface="Wingdings" pitchFamily="2" charset="2"/>
              <a:buChar char="v"/>
            </a:pPr>
            <a:r>
              <a:rPr lang="cs-CZ" sz="2400" i="1" dirty="0">
                <a:latin typeface="Pepi" panose="02000503000000020004" pitchFamily="2" charset="0"/>
              </a:rPr>
              <a:t>Praktický lékař či sestra na mě vždy mají dostatek času</a:t>
            </a:r>
          </a:p>
          <a:p>
            <a:pPr>
              <a:buFont typeface="Wingdings" pitchFamily="2" charset="2"/>
              <a:buChar char="v"/>
            </a:pPr>
            <a:r>
              <a:rPr lang="cs-CZ" sz="2400" i="1" dirty="0">
                <a:latin typeface="Pepi" panose="02000503000000020004" pitchFamily="2" charset="0"/>
              </a:rPr>
              <a:t>Když onemocním, vím přesně, na kterého lékaře či ZZ se mám obrátit</a:t>
            </a:r>
          </a:p>
          <a:p>
            <a:r>
              <a:rPr lang="cs-CZ" sz="2400" dirty="0">
                <a:latin typeface="Pepi" panose="02000503000000020004" pitchFamily="2" charset="0"/>
              </a:rPr>
              <a:t>Nejčastěji souhlasili lidé 60+, se špatnou životní úrovní, bez maturity</a:t>
            </a:r>
          </a:p>
        </p:txBody>
      </p:sp>
    </p:spTree>
    <p:extLst>
      <p:ext uri="{BB962C8B-B14F-4D97-AF65-F5344CB8AC3E}">
        <p14:creationId xmlns:p14="http://schemas.microsoft.com/office/powerpoint/2010/main" val="325670095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1392</Words>
  <Application>Microsoft Macintosh PowerPoint</Application>
  <PresentationFormat>Širokoúhlá obrazovka</PresentationFormat>
  <Paragraphs>129</Paragraphs>
  <Slides>18</Slides>
  <Notes>8</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Pepi</vt:lpstr>
      <vt:lpstr>Wingdings</vt:lpstr>
      <vt:lpstr>Motiv Office</vt:lpstr>
      <vt:lpstr>Čím víc nemocnic, tím horší péče TK 12.6.</vt:lpstr>
      <vt:lpstr>Čím víc nemocnic u nás bude, tím horší budou poskytovat péči</vt:lpstr>
      <vt:lpstr>Lidé jsou ze zdravotnictví zmatení výsledky průzkumu Zdravotnictví očima pacientů STEM/MARK 2019 Klíčové zjištění – lidé jsou nejistí, odpovídají protichůdně, nemají prostředí, kde by se dozvěděli relevantní informace, neorientují se v systému</vt:lpstr>
      <vt:lpstr>Zdravotnický think tank Klub Mederi důvody vzniku</vt:lpstr>
      <vt:lpstr>Co se dělá ve jménu pacienta příklady  I my se chceme pracovat pro pacienta, to bude posouzeno  za čas</vt:lpstr>
      <vt:lpstr>Postoj veřejnosti</vt:lpstr>
      <vt:lpstr>Výsledky průzkumu Zdravotnictví očima pacientů</vt:lpstr>
      <vt:lpstr>Výsledky průzkumu Zdravotnictví očima pacientů</vt:lpstr>
      <vt:lpstr>Lidé nad 50 let se chovají stále jako před rokem 1989, čím jsou starší, tím pasivnější, možná bojácnější  výsledky průzkumu Zdravotnictví očima pacientů</vt:lpstr>
      <vt:lpstr>Co říkají výsledky průzkumu?</vt:lpstr>
      <vt:lpstr>Klub Mederi – východiska </vt:lpstr>
      <vt:lpstr>Motto  klubu Mederi</vt:lpstr>
      <vt:lpstr>Členové klubu Mederi</vt:lpstr>
      <vt:lpstr>Plány Klubu Mederi</vt:lpstr>
      <vt:lpstr>Institut chytrého pacienta</vt:lpstr>
      <vt:lpstr>Ing. Marcela Alföldi Šperkerová</vt:lpstr>
      <vt:lpstr>KONTAKT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Čím víc nemocnic, tím horší péče TK 12.6.</dc:title>
  <dc:creator>Marcela Alföldi</dc:creator>
  <cp:lastModifiedBy>Marcela Alföldi</cp:lastModifiedBy>
  <cp:revision>10</cp:revision>
  <dcterms:created xsi:type="dcterms:W3CDTF">2019-06-10T14:44:57Z</dcterms:created>
  <dcterms:modified xsi:type="dcterms:W3CDTF">2019-06-11T16:21:55Z</dcterms:modified>
</cp:coreProperties>
</file>